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  <p:sldMasterId id="2147483677" r:id="rId2"/>
    <p:sldMasterId id="2147483687" r:id="rId3"/>
    <p:sldMasterId id="2147484103" r:id="rId4"/>
    <p:sldMasterId id="2147484163" r:id="rId5"/>
  </p:sldMasterIdLst>
  <p:notesMasterIdLst>
    <p:notesMasterId r:id="rId29"/>
  </p:notesMasterIdLst>
  <p:handoutMasterIdLst>
    <p:handoutMasterId r:id="rId30"/>
  </p:handoutMasterIdLst>
  <p:sldIdLst>
    <p:sldId id="2683" r:id="rId6"/>
    <p:sldId id="2887" r:id="rId7"/>
    <p:sldId id="2895" r:id="rId8"/>
    <p:sldId id="2889" r:id="rId9"/>
    <p:sldId id="2858" r:id="rId10"/>
    <p:sldId id="2893" r:id="rId11"/>
    <p:sldId id="2891" r:id="rId12"/>
    <p:sldId id="2907" r:id="rId13"/>
    <p:sldId id="2857" r:id="rId14"/>
    <p:sldId id="2903" r:id="rId15"/>
    <p:sldId id="2896" r:id="rId16"/>
    <p:sldId id="2899" r:id="rId17"/>
    <p:sldId id="2900" r:id="rId18"/>
    <p:sldId id="2901" r:id="rId19"/>
    <p:sldId id="2827" r:id="rId20"/>
    <p:sldId id="2905" r:id="rId21"/>
    <p:sldId id="2909" r:id="rId22"/>
    <p:sldId id="2906" r:id="rId23"/>
    <p:sldId id="2902" r:id="rId24"/>
    <p:sldId id="2890" r:id="rId25"/>
    <p:sldId id="2908" r:id="rId26"/>
    <p:sldId id="2733" r:id="rId27"/>
    <p:sldId id="2892" r:id="rId28"/>
  </p:sldIdLst>
  <p:sldSz cx="9144000" cy="6858000" type="screen4x3"/>
  <p:notesSz cx="6858000" cy="9144000"/>
  <p:custDataLst>
    <p:tags r:id="rId31"/>
  </p:custDataLst>
  <p:defaultTextStyle>
    <a:defPPr>
      <a:defRPr lang="tr-TR"/>
    </a:defPPr>
    <a:lvl1pPr algn="l" rtl="0" fontAlgn="base">
      <a:spcBef>
        <a:spcPct val="0"/>
      </a:spcBef>
      <a:spcAft>
        <a:spcPct val="0"/>
      </a:spcAft>
      <a:defRPr sz="4400" kern="1200">
        <a:solidFill>
          <a:srgbClr val="FFFFFF"/>
        </a:solidFill>
        <a:latin typeface="Tahoma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rgbClr val="FFFFFF"/>
        </a:solidFill>
        <a:latin typeface="Tahoma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rgbClr val="FFFFFF"/>
        </a:solidFill>
        <a:latin typeface="Tahoma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rgbClr val="FFFFFF"/>
        </a:solidFill>
        <a:latin typeface="Tahoma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rgbClr val="FFFFFF"/>
        </a:solidFill>
        <a:latin typeface="Tahoma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4400" kern="1200">
        <a:solidFill>
          <a:srgbClr val="FFFFFF"/>
        </a:solidFill>
        <a:latin typeface="Tahoma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4400" kern="1200">
        <a:solidFill>
          <a:srgbClr val="FFFFFF"/>
        </a:solidFill>
        <a:latin typeface="Tahoma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4400" kern="1200">
        <a:solidFill>
          <a:srgbClr val="FFFFFF"/>
        </a:solidFill>
        <a:latin typeface="Tahoma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4400" kern="1200">
        <a:solidFill>
          <a:srgbClr val="FFFFFF"/>
        </a:solidFill>
        <a:latin typeface="Tahoma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929"/>
    <a:srgbClr val="FFCDCD"/>
    <a:srgbClr val="F42EB2"/>
    <a:srgbClr val="FFFFFF"/>
    <a:srgbClr val="1F14AC"/>
    <a:srgbClr val="FFFF99"/>
    <a:srgbClr val="EBEBF3"/>
    <a:srgbClr val="41C4B8"/>
    <a:srgbClr val="FF5F5F"/>
    <a:srgbClr val="A800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Stil Yok, Kılavuz Yok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Açık Stil 1 - Vurgu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ema Uygulanmış Stil 1 - Vurgu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Açık Stil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Açık Stil 1 - Vurgu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Açık Stil 1 - Vurgu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202B0CA-FC54-4496-8BCA-5EF66A818D29}" styleName="Koyu Stil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Orta Stil 1 - Vurgu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Orta Stil 1 - Vurgu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Orta Stil 1 - Vurgu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E171933-4619-4E11-9A3F-F7608DF75F80}" styleName="Orta Stil 1 - Vurgu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2" autoAdjust="0"/>
    <p:restoredTop sz="92211" autoAdjust="0"/>
  </p:normalViewPr>
  <p:slideViewPr>
    <p:cSldViewPr>
      <p:cViewPr varScale="1">
        <p:scale>
          <a:sx n="79" d="100"/>
          <a:sy n="79" d="100"/>
        </p:scale>
        <p:origin x="159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7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4" d="100"/>
        <a:sy n="134" d="100"/>
      </p:scale>
      <p:origin x="0" y="37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gs" Target="tags/tag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20DFF1-E289-4A6E-87A8-A8ABD4B497BD}" type="doc">
      <dgm:prSet loTypeId="urn:microsoft.com/office/officeart/2008/layout/Lin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0D22DEC6-A783-490A-8951-D143FC91E5E7}">
      <dgm:prSet/>
      <dgm:spPr/>
      <dgm:t>
        <a:bodyPr/>
        <a:lstStyle/>
        <a:p>
          <a:r>
            <a:rPr lang="tr-TR" u="sng" dirty="0" err="1"/>
            <a:t>Endometrioma</a:t>
          </a:r>
          <a:r>
            <a:rPr lang="tr-TR" u="sng" dirty="0"/>
            <a:t>; </a:t>
          </a:r>
          <a:r>
            <a:rPr lang="tr-TR" dirty="0" err="1"/>
            <a:t>ovaryan</a:t>
          </a:r>
          <a:r>
            <a:rPr lang="tr-TR" dirty="0"/>
            <a:t> </a:t>
          </a:r>
          <a:r>
            <a:rPr lang="tr-TR" dirty="0" err="1"/>
            <a:t>pseudokist</a:t>
          </a:r>
          <a:endParaRPr lang="en-US" dirty="0"/>
        </a:p>
      </dgm:t>
    </dgm:pt>
    <dgm:pt modelId="{11B3E473-49C3-4569-BCEA-B388B8D10BB6}" type="parTrans" cxnId="{F659C664-82EF-4BB4-8D84-0B84032DAD36}">
      <dgm:prSet/>
      <dgm:spPr/>
      <dgm:t>
        <a:bodyPr/>
        <a:lstStyle/>
        <a:p>
          <a:endParaRPr lang="en-US"/>
        </a:p>
      </dgm:t>
    </dgm:pt>
    <dgm:pt modelId="{737EEA52-21FB-4BCC-A986-A31CC3B637E0}" type="sibTrans" cxnId="{F659C664-82EF-4BB4-8D84-0B84032DAD36}">
      <dgm:prSet/>
      <dgm:spPr/>
      <dgm:t>
        <a:bodyPr/>
        <a:lstStyle/>
        <a:p>
          <a:endParaRPr lang="en-US"/>
        </a:p>
      </dgm:t>
    </dgm:pt>
    <dgm:pt modelId="{59226F2C-60AF-44CC-9CD7-3576BDCCD714}">
      <dgm:prSet/>
      <dgm:spPr/>
      <dgm:t>
        <a:bodyPr/>
        <a:lstStyle/>
        <a:p>
          <a:r>
            <a:rPr lang="tr-TR"/>
            <a:t>Endometriozis olgularının </a:t>
          </a:r>
          <a:r>
            <a:rPr lang="tr-TR" u="sng"/>
            <a:t>%20-55</a:t>
          </a:r>
          <a:r>
            <a:rPr lang="tr-TR"/>
            <a:t>’de endometrioma +</a:t>
          </a:r>
          <a:endParaRPr lang="en-US"/>
        </a:p>
      </dgm:t>
    </dgm:pt>
    <dgm:pt modelId="{CDBE0136-D060-4998-B9D0-A2B255388D80}" type="parTrans" cxnId="{984C3B05-1417-41F1-B384-1D2192929019}">
      <dgm:prSet/>
      <dgm:spPr/>
      <dgm:t>
        <a:bodyPr/>
        <a:lstStyle/>
        <a:p>
          <a:endParaRPr lang="en-US"/>
        </a:p>
      </dgm:t>
    </dgm:pt>
    <dgm:pt modelId="{F94FE8C7-753D-44C5-B71F-3B998323ADF4}" type="sibTrans" cxnId="{984C3B05-1417-41F1-B384-1D2192929019}">
      <dgm:prSet/>
      <dgm:spPr/>
      <dgm:t>
        <a:bodyPr/>
        <a:lstStyle/>
        <a:p>
          <a:endParaRPr lang="en-US"/>
        </a:p>
      </dgm:t>
    </dgm:pt>
    <dgm:pt modelId="{6070BBB1-3C23-4EA0-89C7-A553B13BF501}">
      <dgm:prSet/>
      <dgm:spPr/>
      <dgm:t>
        <a:bodyPr/>
        <a:lstStyle/>
        <a:p>
          <a:r>
            <a:rPr lang="tr-TR" dirty="0" err="1"/>
            <a:t>Endometrioma</a:t>
          </a:r>
          <a:r>
            <a:rPr lang="tr-TR" dirty="0"/>
            <a:t> sıklıkla </a:t>
          </a:r>
          <a:r>
            <a:rPr lang="tr-TR" u="sng" dirty="0" err="1"/>
            <a:t>periovaryan</a:t>
          </a:r>
          <a:r>
            <a:rPr lang="tr-TR" u="sng" dirty="0"/>
            <a:t> adezyon </a:t>
          </a:r>
          <a:r>
            <a:rPr lang="tr-TR" dirty="0"/>
            <a:t>ve </a:t>
          </a:r>
          <a:r>
            <a:rPr lang="tr-TR" u="sng" dirty="0"/>
            <a:t>DIE</a:t>
          </a:r>
          <a:r>
            <a:rPr lang="tr-TR" dirty="0"/>
            <a:t> ile birlikte olabildiğinden şikayetler </a:t>
          </a:r>
          <a:r>
            <a:rPr lang="tr-TR" dirty="0" err="1"/>
            <a:t>endometriomanın</a:t>
          </a:r>
          <a:r>
            <a:rPr lang="tr-TR" dirty="0"/>
            <a:t> kendisine bağlıdır diyemeyiz</a:t>
          </a:r>
          <a:endParaRPr lang="en-US" dirty="0"/>
        </a:p>
      </dgm:t>
    </dgm:pt>
    <dgm:pt modelId="{ED60B3C3-987A-4F50-9CBC-837852B0F2F1}" type="parTrans" cxnId="{EB5C1FD9-B434-41C8-914B-32B13E96F72E}">
      <dgm:prSet/>
      <dgm:spPr/>
      <dgm:t>
        <a:bodyPr/>
        <a:lstStyle/>
        <a:p>
          <a:endParaRPr lang="en-US"/>
        </a:p>
      </dgm:t>
    </dgm:pt>
    <dgm:pt modelId="{67673A26-11AE-4C07-BCDF-96701C3EF857}" type="sibTrans" cxnId="{EB5C1FD9-B434-41C8-914B-32B13E96F72E}">
      <dgm:prSet/>
      <dgm:spPr/>
      <dgm:t>
        <a:bodyPr/>
        <a:lstStyle/>
        <a:p>
          <a:endParaRPr lang="en-US"/>
        </a:p>
      </dgm:t>
    </dgm:pt>
    <dgm:pt modelId="{437E99D3-A0C3-41B3-A465-38F5AF419F3B}">
      <dgm:prSet/>
      <dgm:spPr/>
      <dgm:t>
        <a:bodyPr/>
        <a:lstStyle/>
        <a:p>
          <a:r>
            <a:rPr lang="tr-TR" dirty="0" err="1"/>
            <a:t>Endometriomanın</a:t>
          </a:r>
          <a:r>
            <a:rPr lang="tr-TR" dirty="0"/>
            <a:t> doğal seyri bilinmiyor; </a:t>
          </a:r>
          <a:r>
            <a:rPr lang="tr-TR" u="sng" dirty="0" err="1">
              <a:solidFill>
                <a:srgbClr val="FF0000"/>
              </a:solidFill>
            </a:rPr>
            <a:t>progresif</a:t>
          </a:r>
          <a:r>
            <a:rPr lang="tr-TR" u="sng" dirty="0">
              <a:solidFill>
                <a:srgbClr val="FF0000"/>
              </a:solidFill>
            </a:rPr>
            <a:t> </a:t>
          </a:r>
          <a:r>
            <a:rPr lang="tr-TR" dirty="0">
              <a:solidFill>
                <a:srgbClr val="FF0000"/>
              </a:solidFill>
            </a:rPr>
            <a:t>?</a:t>
          </a:r>
          <a:r>
            <a:rPr lang="tr-TR" dirty="0">
              <a:solidFill>
                <a:schemeClr val="tx1"/>
              </a:solidFill>
            </a:rPr>
            <a:t>;</a:t>
          </a:r>
          <a:r>
            <a:rPr lang="tr-TR" dirty="0">
              <a:solidFill>
                <a:srgbClr val="FF0000"/>
              </a:solidFill>
            </a:rPr>
            <a:t> </a:t>
          </a:r>
          <a:r>
            <a:rPr lang="tr-TR" dirty="0"/>
            <a:t>tedavi edilmeyen OMA olgularının </a:t>
          </a:r>
          <a:r>
            <a:rPr lang="tr-TR" dirty="0" err="1"/>
            <a:t>follow-up</a:t>
          </a:r>
          <a:r>
            <a:rPr lang="tr-TR" dirty="0"/>
            <a:t> çalışmaları yok; tedavi hastalıktan ziyade semptomu tedavi etmeye yönelik                                                                                    </a:t>
          </a:r>
          <a:endParaRPr lang="en-US" dirty="0"/>
        </a:p>
      </dgm:t>
    </dgm:pt>
    <dgm:pt modelId="{42C290EF-4078-4EA1-9ED2-33E1B3D020C6}" type="parTrans" cxnId="{7075E505-BEBB-4C85-9AD9-53D0966D8132}">
      <dgm:prSet/>
      <dgm:spPr/>
      <dgm:t>
        <a:bodyPr/>
        <a:lstStyle/>
        <a:p>
          <a:endParaRPr lang="en-US"/>
        </a:p>
      </dgm:t>
    </dgm:pt>
    <dgm:pt modelId="{AA75F9A2-F467-441D-A053-DEBEC17EE28D}" type="sibTrans" cxnId="{7075E505-BEBB-4C85-9AD9-53D0966D8132}">
      <dgm:prSet/>
      <dgm:spPr/>
      <dgm:t>
        <a:bodyPr/>
        <a:lstStyle/>
        <a:p>
          <a:endParaRPr lang="en-US"/>
        </a:p>
      </dgm:t>
    </dgm:pt>
    <dgm:pt modelId="{28DCF9BD-C59B-439A-A4A2-851D96AAB139}">
      <dgm:prSet/>
      <dgm:spPr/>
      <dgm:t>
        <a:bodyPr/>
        <a:lstStyle/>
        <a:p>
          <a:r>
            <a:rPr lang="tr-TR" i="1" dirty="0"/>
            <a:t>                                                                                            </a:t>
          </a:r>
          <a:r>
            <a:rPr lang="tr-TR" i="1" dirty="0" err="1">
              <a:solidFill>
                <a:srgbClr val="FF0000"/>
              </a:solidFill>
            </a:rPr>
            <a:t>Ferrero</a:t>
          </a:r>
          <a:r>
            <a:rPr lang="tr-TR" i="1" dirty="0">
              <a:solidFill>
                <a:srgbClr val="FF0000"/>
              </a:solidFill>
            </a:rPr>
            <a:t>  2017</a:t>
          </a:r>
          <a:endParaRPr lang="en-US" dirty="0">
            <a:solidFill>
              <a:srgbClr val="FF0000"/>
            </a:solidFill>
          </a:endParaRPr>
        </a:p>
      </dgm:t>
    </dgm:pt>
    <dgm:pt modelId="{FA62453C-BEF7-4D79-918E-4DEB07554675}" type="parTrans" cxnId="{E5B244AD-1720-4698-8632-A876F05AF564}">
      <dgm:prSet/>
      <dgm:spPr/>
      <dgm:t>
        <a:bodyPr/>
        <a:lstStyle/>
        <a:p>
          <a:endParaRPr lang="en-US"/>
        </a:p>
      </dgm:t>
    </dgm:pt>
    <dgm:pt modelId="{F96AB85F-2972-43EA-B74E-BD1B0F2FEFB4}" type="sibTrans" cxnId="{E5B244AD-1720-4698-8632-A876F05AF564}">
      <dgm:prSet/>
      <dgm:spPr/>
      <dgm:t>
        <a:bodyPr/>
        <a:lstStyle/>
        <a:p>
          <a:endParaRPr lang="en-US"/>
        </a:p>
      </dgm:t>
    </dgm:pt>
    <dgm:pt modelId="{AC3A5FBE-6993-4889-B0C0-63FD57A217AB}" type="pres">
      <dgm:prSet presAssocID="{4720DFF1-E289-4A6E-87A8-A8ABD4B497BD}" presName="vert0" presStyleCnt="0">
        <dgm:presLayoutVars>
          <dgm:dir/>
          <dgm:animOne val="branch"/>
          <dgm:animLvl val="lvl"/>
        </dgm:presLayoutVars>
      </dgm:prSet>
      <dgm:spPr/>
    </dgm:pt>
    <dgm:pt modelId="{31268134-8031-4969-ABB3-24232DDDBECF}" type="pres">
      <dgm:prSet presAssocID="{0D22DEC6-A783-490A-8951-D143FC91E5E7}" presName="thickLine" presStyleLbl="alignNode1" presStyleIdx="0" presStyleCnt="5"/>
      <dgm:spPr/>
    </dgm:pt>
    <dgm:pt modelId="{E3B0083A-DB65-4FF8-BF42-3ADA0C0B29B0}" type="pres">
      <dgm:prSet presAssocID="{0D22DEC6-A783-490A-8951-D143FC91E5E7}" presName="horz1" presStyleCnt="0"/>
      <dgm:spPr/>
    </dgm:pt>
    <dgm:pt modelId="{1A460801-21F3-4303-8E26-2D5A83B958DE}" type="pres">
      <dgm:prSet presAssocID="{0D22DEC6-A783-490A-8951-D143FC91E5E7}" presName="tx1" presStyleLbl="revTx" presStyleIdx="0" presStyleCnt="5"/>
      <dgm:spPr/>
    </dgm:pt>
    <dgm:pt modelId="{F1F8C0E1-F971-4540-B56B-7AC1D3CC8306}" type="pres">
      <dgm:prSet presAssocID="{0D22DEC6-A783-490A-8951-D143FC91E5E7}" presName="vert1" presStyleCnt="0"/>
      <dgm:spPr/>
    </dgm:pt>
    <dgm:pt modelId="{D386E018-6C45-4C1C-96FA-E7C1672BB767}" type="pres">
      <dgm:prSet presAssocID="{59226F2C-60AF-44CC-9CD7-3576BDCCD714}" presName="thickLine" presStyleLbl="alignNode1" presStyleIdx="1" presStyleCnt="5"/>
      <dgm:spPr/>
    </dgm:pt>
    <dgm:pt modelId="{D43C98B5-BCE7-40E2-902A-E0AE49646DFF}" type="pres">
      <dgm:prSet presAssocID="{59226F2C-60AF-44CC-9CD7-3576BDCCD714}" presName="horz1" presStyleCnt="0"/>
      <dgm:spPr/>
    </dgm:pt>
    <dgm:pt modelId="{F22FF34A-D020-4000-8827-3C6F57C11BF2}" type="pres">
      <dgm:prSet presAssocID="{59226F2C-60AF-44CC-9CD7-3576BDCCD714}" presName="tx1" presStyleLbl="revTx" presStyleIdx="1" presStyleCnt="5"/>
      <dgm:spPr/>
    </dgm:pt>
    <dgm:pt modelId="{006B59BB-F1CF-42B2-B6B9-59529386BB41}" type="pres">
      <dgm:prSet presAssocID="{59226F2C-60AF-44CC-9CD7-3576BDCCD714}" presName="vert1" presStyleCnt="0"/>
      <dgm:spPr/>
    </dgm:pt>
    <dgm:pt modelId="{0DC72DD2-3F44-482C-A5F9-AE2A502BBDED}" type="pres">
      <dgm:prSet presAssocID="{6070BBB1-3C23-4EA0-89C7-A553B13BF501}" presName="thickLine" presStyleLbl="alignNode1" presStyleIdx="2" presStyleCnt="5"/>
      <dgm:spPr/>
    </dgm:pt>
    <dgm:pt modelId="{ED900328-72BA-4197-A1D1-54C5655FC1B8}" type="pres">
      <dgm:prSet presAssocID="{6070BBB1-3C23-4EA0-89C7-A553B13BF501}" presName="horz1" presStyleCnt="0"/>
      <dgm:spPr/>
    </dgm:pt>
    <dgm:pt modelId="{C0F8BFE1-B73D-478A-A79B-EB2743688798}" type="pres">
      <dgm:prSet presAssocID="{6070BBB1-3C23-4EA0-89C7-A553B13BF501}" presName="tx1" presStyleLbl="revTx" presStyleIdx="2" presStyleCnt="5"/>
      <dgm:spPr/>
    </dgm:pt>
    <dgm:pt modelId="{5BB6B0FB-3215-4B19-8CE4-8CEA164C4517}" type="pres">
      <dgm:prSet presAssocID="{6070BBB1-3C23-4EA0-89C7-A553B13BF501}" presName="vert1" presStyleCnt="0"/>
      <dgm:spPr/>
    </dgm:pt>
    <dgm:pt modelId="{7337B515-DA6B-4504-8319-8648C802BAD5}" type="pres">
      <dgm:prSet presAssocID="{437E99D3-A0C3-41B3-A465-38F5AF419F3B}" presName="thickLine" presStyleLbl="alignNode1" presStyleIdx="3" presStyleCnt="5"/>
      <dgm:spPr/>
    </dgm:pt>
    <dgm:pt modelId="{BC27A287-8EAA-40B5-95CC-6905B0FC027E}" type="pres">
      <dgm:prSet presAssocID="{437E99D3-A0C3-41B3-A465-38F5AF419F3B}" presName="horz1" presStyleCnt="0"/>
      <dgm:spPr/>
    </dgm:pt>
    <dgm:pt modelId="{8691944B-E645-4D1B-9A40-59C2586BEAF3}" type="pres">
      <dgm:prSet presAssocID="{437E99D3-A0C3-41B3-A465-38F5AF419F3B}" presName="tx1" presStyleLbl="revTx" presStyleIdx="3" presStyleCnt="5"/>
      <dgm:spPr/>
    </dgm:pt>
    <dgm:pt modelId="{2C50E190-F6B8-420A-A2F2-E688A841AB18}" type="pres">
      <dgm:prSet presAssocID="{437E99D3-A0C3-41B3-A465-38F5AF419F3B}" presName="vert1" presStyleCnt="0"/>
      <dgm:spPr/>
    </dgm:pt>
    <dgm:pt modelId="{A77C34FC-C43C-4542-B506-86D9E8F5D1BC}" type="pres">
      <dgm:prSet presAssocID="{28DCF9BD-C59B-439A-A4A2-851D96AAB139}" presName="thickLine" presStyleLbl="alignNode1" presStyleIdx="4" presStyleCnt="5"/>
      <dgm:spPr/>
    </dgm:pt>
    <dgm:pt modelId="{4C66AA5F-9E4E-4DCE-99C9-416EEF5A9C8F}" type="pres">
      <dgm:prSet presAssocID="{28DCF9BD-C59B-439A-A4A2-851D96AAB139}" presName="horz1" presStyleCnt="0"/>
      <dgm:spPr/>
    </dgm:pt>
    <dgm:pt modelId="{64A463F9-BEB5-4D67-A66E-5E4BC4625B51}" type="pres">
      <dgm:prSet presAssocID="{28DCF9BD-C59B-439A-A4A2-851D96AAB139}" presName="tx1" presStyleLbl="revTx" presStyleIdx="4" presStyleCnt="5"/>
      <dgm:spPr/>
    </dgm:pt>
    <dgm:pt modelId="{10720574-E440-4254-9153-FB4F1511DDCE}" type="pres">
      <dgm:prSet presAssocID="{28DCF9BD-C59B-439A-A4A2-851D96AAB139}" presName="vert1" presStyleCnt="0"/>
      <dgm:spPr/>
    </dgm:pt>
  </dgm:ptLst>
  <dgm:cxnLst>
    <dgm:cxn modelId="{984C3B05-1417-41F1-B384-1D2192929019}" srcId="{4720DFF1-E289-4A6E-87A8-A8ABD4B497BD}" destId="{59226F2C-60AF-44CC-9CD7-3576BDCCD714}" srcOrd="1" destOrd="0" parTransId="{CDBE0136-D060-4998-B9D0-A2B255388D80}" sibTransId="{F94FE8C7-753D-44C5-B71F-3B998323ADF4}"/>
    <dgm:cxn modelId="{7075E505-BEBB-4C85-9AD9-53D0966D8132}" srcId="{4720DFF1-E289-4A6E-87A8-A8ABD4B497BD}" destId="{437E99D3-A0C3-41B3-A465-38F5AF419F3B}" srcOrd="3" destOrd="0" parTransId="{42C290EF-4078-4EA1-9ED2-33E1B3D020C6}" sibTransId="{AA75F9A2-F467-441D-A053-DEBEC17EE28D}"/>
    <dgm:cxn modelId="{0D6A0923-FB7A-43BA-9539-A8D4CDB56223}" type="presOf" srcId="{4720DFF1-E289-4A6E-87A8-A8ABD4B497BD}" destId="{AC3A5FBE-6993-4889-B0C0-63FD57A217AB}" srcOrd="0" destOrd="0" presId="urn:microsoft.com/office/officeart/2008/layout/LinedList"/>
    <dgm:cxn modelId="{0B19532C-5DF0-45CE-B7AE-11DCC5C1DAA7}" type="presOf" srcId="{6070BBB1-3C23-4EA0-89C7-A553B13BF501}" destId="{C0F8BFE1-B73D-478A-A79B-EB2743688798}" srcOrd="0" destOrd="0" presId="urn:microsoft.com/office/officeart/2008/layout/LinedList"/>
    <dgm:cxn modelId="{F659C664-82EF-4BB4-8D84-0B84032DAD36}" srcId="{4720DFF1-E289-4A6E-87A8-A8ABD4B497BD}" destId="{0D22DEC6-A783-490A-8951-D143FC91E5E7}" srcOrd="0" destOrd="0" parTransId="{11B3E473-49C3-4569-BCEA-B388B8D10BB6}" sibTransId="{737EEA52-21FB-4BCC-A986-A31CC3B637E0}"/>
    <dgm:cxn modelId="{61B2896A-D4EF-43E6-B04B-0F39A8DE0A74}" type="presOf" srcId="{28DCF9BD-C59B-439A-A4A2-851D96AAB139}" destId="{64A463F9-BEB5-4D67-A66E-5E4BC4625B51}" srcOrd="0" destOrd="0" presId="urn:microsoft.com/office/officeart/2008/layout/LinedList"/>
    <dgm:cxn modelId="{6B4B0D74-6445-4A4F-83F5-743DEA4BCE89}" type="presOf" srcId="{59226F2C-60AF-44CC-9CD7-3576BDCCD714}" destId="{F22FF34A-D020-4000-8827-3C6F57C11BF2}" srcOrd="0" destOrd="0" presId="urn:microsoft.com/office/officeart/2008/layout/LinedList"/>
    <dgm:cxn modelId="{5D49518C-F480-420D-9216-6B5EBC8E4194}" type="presOf" srcId="{0D22DEC6-A783-490A-8951-D143FC91E5E7}" destId="{1A460801-21F3-4303-8E26-2D5A83B958DE}" srcOrd="0" destOrd="0" presId="urn:microsoft.com/office/officeart/2008/layout/LinedList"/>
    <dgm:cxn modelId="{E5B244AD-1720-4698-8632-A876F05AF564}" srcId="{4720DFF1-E289-4A6E-87A8-A8ABD4B497BD}" destId="{28DCF9BD-C59B-439A-A4A2-851D96AAB139}" srcOrd="4" destOrd="0" parTransId="{FA62453C-BEF7-4D79-918E-4DEB07554675}" sibTransId="{F96AB85F-2972-43EA-B74E-BD1B0F2FEFB4}"/>
    <dgm:cxn modelId="{69AC56C8-4B7D-4FDE-9187-57C8307EA118}" type="presOf" srcId="{437E99D3-A0C3-41B3-A465-38F5AF419F3B}" destId="{8691944B-E645-4D1B-9A40-59C2586BEAF3}" srcOrd="0" destOrd="0" presId="urn:microsoft.com/office/officeart/2008/layout/LinedList"/>
    <dgm:cxn modelId="{EB5C1FD9-B434-41C8-914B-32B13E96F72E}" srcId="{4720DFF1-E289-4A6E-87A8-A8ABD4B497BD}" destId="{6070BBB1-3C23-4EA0-89C7-A553B13BF501}" srcOrd="2" destOrd="0" parTransId="{ED60B3C3-987A-4F50-9CBC-837852B0F2F1}" sibTransId="{67673A26-11AE-4C07-BCDF-96701C3EF857}"/>
    <dgm:cxn modelId="{66D2050C-E94B-4ED2-92F1-57AE93A2F80D}" type="presParOf" srcId="{AC3A5FBE-6993-4889-B0C0-63FD57A217AB}" destId="{31268134-8031-4969-ABB3-24232DDDBECF}" srcOrd="0" destOrd="0" presId="urn:microsoft.com/office/officeart/2008/layout/LinedList"/>
    <dgm:cxn modelId="{6AF03B61-6EE7-4A01-81B3-714ABAD73BC1}" type="presParOf" srcId="{AC3A5FBE-6993-4889-B0C0-63FD57A217AB}" destId="{E3B0083A-DB65-4FF8-BF42-3ADA0C0B29B0}" srcOrd="1" destOrd="0" presId="urn:microsoft.com/office/officeart/2008/layout/LinedList"/>
    <dgm:cxn modelId="{D054BBC6-C0B9-4B1F-991E-1D2B8DC5B32B}" type="presParOf" srcId="{E3B0083A-DB65-4FF8-BF42-3ADA0C0B29B0}" destId="{1A460801-21F3-4303-8E26-2D5A83B958DE}" srcOrd="0" destOrd="0" presId="urn:microsoft.com/office/officeart/2008/layout/LinedList"/>
    <dgm:cxn modelId="{C273BC43-F9AE-4EC9-B5BF-563C03977029}" type="presParOf" srcId="{E3B0083A-DB65-4FF8-BF42-3ADA0C0B29B0}" destId="{F1F8C0E1-F971-4540-B56B-7AC1D3CC8306}" srcOrd="1" destOrd="0" presId="urn:microsoft.com/office/officeart/2008/layout/LinedList"/>
    <dgm:cxn modelId="{978C6724-B5F8-40EF-8378-3F73A0D346C3}" type="presParOf" srcId="{AC3A5FBE-6993-4889-B0C0-63FD57A217AB}" destId="{D386E018-6C45-4C1C-96FA-E7C1672BB767}" srcOrd="2" destOrd="0" presId="urn:microsoft.com/office/officeart/2008/layout/LinedList"/>
    <dgm:cxn modelId="{20F477D2-FD4E-4BB3-BE63-1A24986AD7AF}" type="presParOf" srcId="{AC3A5FBE-6993-4889-B0C0-63FD57A217AB}" destId="{D43C98B5-BCE7-40E2-902A-E0AE49646DFF}" srcOrd="3" destOrd="0" presId="urn:microsoft.com/office/officeart/2008/layout/LinedList"/>
    <dgm:cxn modelId="{D15CF8CB-8D5D-4993-9391-F7AD7C3AC1C8}" type="presParOf" srcId="{D43C98B5-BCE7-40E2-902A-E0AE49646DFF}" destId="{F22FF34A-D020-4000-8827-3C6F57C11BF2}" srcOrd="0" destOrd="0" presId="urn:microsoft.com/office/officeart/2008/layout/LinedList"/>
    <dgm:cxn modelId="{93AAF15C-0FBC-40DD-9420-06F535993D86}" type="presParOf" srcId="{D43C98B5-BCE7-40E2-902A-E0AE49646DFF}" destId="{006B59BB-F1CF-42B2-B6B9-59529386BB41}" srcOrd="1" destOrd="0" presId="urn:microsoft.com/office/officeart/2008/layout/LinedList"/>
    <dgm:cxn modelId="{A9886A36-313B-4B34-AE77-7C6E1F9D9DC9}" type="presParOf" srcId="{AC3A5FBE-6993-4889-B0C0-63FD57A217AB}" destId="{0DC72DD2-3F44-482C-A5F9-AE2A502BBDED}" srcOrd="4" destOrd="0" presId="urn:microsoft.com/office/officeart/2008/layout/LinedList"/>
    <dgm:cxn modelId="{95DBAFDB-B140-4E00-9C0E-66A42619A2B1}" type="presParOf" srcId="{AC3A5FBE-6993-4889-B0C0-63FD57A217AB}" destId="{ED900328-72BA-4197-A1D1-54C5655FC1B8}" srcOrd="5" destOrd="0" presId="urn:microsoft.com/office/officeart/2008/layout/LinedList"/>
    <dgm:cxn modelId="{D5FA364D-014B-4B86-A470-56C42707A022}" type="presParOf" srcId="{ED900328-72BA-4197-A1D1-54C5655FC1B8}" destId="{C0F8BFE1-B73D-478A-A79B-EB2743688798}" srcOrd="0" destOrd="0" presId="urn:microsoft.com/office/officeart/2008/layout/LinedList"/>
    <dgm:cxn modelId="{59576C8C-A3B3-4009-90DC-C3CAABFB4329}" type="presParOf" srcId="{ED900328-72BA-4197-A1D1-54C5655FC1B8}" destId="{5BB6B0FB-3215-4B19-8CE4-8CEA164C4517}" srcOrd="1" destOrd="0" presId="urn:microsoft.com/office/officeart/2008/layout/LinedList"/>
    <dgm:cxn modelId="{0F5EC8FC-173D-49BD-9D30-B61A226ECF52}" type="presParOf" srcId="{AC3A5FBE-6993-4889-B0C0-63FD57A217AB}" destId="{7337B515-DA6B-4504-8319-8648C802BAD5}" srcOrd="6" destOrd="0" presId="urn:microsoft.com/office/officeart/2008/layout/LinedList"/>
    <dgm:cxn modelId="{8E01CC3E-22F7-4947-882E-AE71D3522589}" type="presParOf" srcId="{AC3A5FBE-6993-4889-B0C0-63FD57A217AB}" destId="{BC27A287-8EAA-40B5-95CC-6905B0FC027E}" srcOrd="7" destOrd="0" presId="urn:microsoft.com/office/officeart/2008/layout/LinedList"/>
    <dgm:cxn modelId="{74F4E7EF-212E-492D-B250-B20FE038179A}" type="presParOf" srcId="{BC27A287-8EAA-40B5-95CC-6905B0FC027E}" destId="{8691944B-E645-4D1B-9A40-59C2586BEAF3}" srcOrd="0" destOrd="0" presId="urn:microsoft.com/office/officeart/2008/layout/LinedList"/>
    <dgm:cxn modelId="{08B56CFE-6469-4430-8F5D-8CB97B94F797}" type="presParOf" srcId="{BC27A287-8EAA-40B5-95CC-6905B0FC027E}" destId="{2C50E190-F6B8-420A-A2F2-E688A841AB18}" srcOrd="1" destOrd="0" presId="urn:microsoft.com/office/officeart/2008/layout/LinedList"/>
    <dgm:cxn modelId="{E6B828D4-AE67-4A4F-8C58-3233667932BF}" type="presParOf" srcId="{AC3A5FBE-6993-4889-B0C0-63FD57A217AB}" destId="{A77C34FC-C43C-4542-B506-86D9E8F5D1BC}" srcOrd="8" destOrd="0" presId="urn:microsoft.com/office/officeart/2008/layout/LinedList"/>
    <dgm:cxn modelId="{A065FDFD-EA23-4814-B4E9-DD4613ADB9FE}" type="presParOf" srcId="{AC3A5FBE-6993-4889-B0C0-63FD57A217AB}" destId="{4C66AA5F-9E4E-4DCE-99C9-416EEF5A9C8F}" srcOrd="9" destOrd="0" presId="urn:microsoft.com/office/officeart/2008/layout/LinedList"/>
    <dgm:cxn modelId="{B14D7A2B-E7E7-4891-9872-AFC7825D29E6}" type="presParOf" srcId="{4C66AA5F-9E4E-4DCE-99C9-416EEF5A9C8F}" destId="{64A463F9-BEB5-4D67-A66E-5E4BC4625B51}" srcOrd="0" destOrd="0" presId="urn:microsoft.com/office/officeart/2008/layout/LinedList"/>
    <dgm:cxn modelId="{448D4BA4-601C-451F-A818-FBC18B9FA638}" type="presParOf" srcId="{4C66AA5F-9E4E-4DCE-99C9-416EEF5A9C8F}" destId="{10720574-E440-4254-9153-FB4F1511DDC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268134-8031-4969-ABB3-24232DDDBECF}">
      <dsp:nvSpPr>
        <dsp:cNvPr id="0" name=""/>
        <dsp:cNvSpPr/>
      </dsp:nvSpPr>
      <dsp:spPr>
        <a:xfrm>
          <a:off x="0" y="755"/>
          <a:ext cx="5879338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460801-21F3-4303-8E26-2D5A83B958DE}">
      <dsp:nvSpPr>
        <dsp:cNvPr id="0" name=""/>
        <dsp:cNvSpPr/>
      </dsp:nvSpPr>
      <dsp:spPr>
        <a:xfrm>
          <a:off x="0" y="755"/>
          <a:ext cx="5879338" cy="12382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900" u="sng" kern="1200" dirty="0" err="1"/>
            <a:t>Endometrioma</a:t>
          </a:r>
          <a:r>
            <a:rPr lang="tr-TR" sz="1900" u="sng" kern="1200" dirty="0"/>
            <a:t>; </a:t>
          </a:r>
          <a:r>
            <a:rPr lang="tr-TR" sz="1900" kern="1200" dirty="0" err="1"/>
            <a:t>ovaryan</a:t>
          </a:r>
          <a:r>
            <a:rPr lang="tr-TR" sz="1900" kern="1200" dirty="0"/>
            <a:t> </a:t>
          </a:r>
          <a:r>
            <a:rPr lang="tr-TR" sz="1900" kern="1200" dirty="0" err="1"/>
            <a:t>pseudokist</a:t>
          </a:r>
          <a:endParaRPr lang="en-US" sz="1900" kern="1200" dirty="0"/>
        </a:p>
      </dsp:txBody>
      <dsp:txXfrm>
        <a:off x="0" y="755"/>
        <a:ext cx="5879338" cy="1238235"/>
      </dsp:txXfrm>
    </dsp:sp>
    <dsp:sp modelId="{D386E018-6C45-4C1C-96FA-E7C1672BB767}">
      <dsp:nvSpPr>
        <dsp:cNvPr id="0" name=""/>
        <dsp:cNvSpPr/>
      </dsp:nvSpPr>
      <dsp:spPr>
        <a:xfrm>
          <a:off x="0" y="1238991"/>
          <a:ext cx="5879338" cy="0"/>
        </a:xfrm>
        <a:prstGeom prst="line">
          <a:avLst/>
        </a:prstGeom>
        <a:solidFill>
          <a:schemeClr val="accent5">
            <a:hueOff val="-881248"/>
            <a:satOff val="-16071"/>
            <a:lumOff val="-1176"/>
            <a:alphaOff val="0"/>
          </a:schemeClr>
        </a:solidFill>
        <a:ln w="19050" cap="flat" cmpd="sng" algn="ctr">
          <a:solidFill>
            <a:schemeClr val="accent5">
              <a:hueOff val="-881248"/>
              <a:satOff val="-16071"/>
              <a:lumOff val="-11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2FF34A-D020-4000-8827-3C6F57C11BF2}">
      <dsp:nvSpPr>
        <dsp:cNvPr id="0" name=""/>
        <dsp:cNvSpPr/>
      </dsp:nvSpPr>
      <dsp:spPr>
        <a:xfrm>
          <a:off x="0" y="1238991"/>
          <a:ext cx="5879338" cy="12382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900" kern="1200"/>
            <a:t>Endometriozis olgularının </a:t>
          </a:r>
          <a:r>
            <a:rPr lang="tr-TR" sz="1900" u="sng" kern="1200"/>
            <a:t>%20-55</a:t>
          </a:r>
          <a:r>
            <a:rPr lang="tr-TR" sz="1900" kern="1200"/>
            <a:t>’de endometrioma +</a:t>
          </a:r>
          <a:endParaRPr lang="en-US" sz="1900" kern="1200"/>
        </a:p>
      </dsp:txBody>
      <dsp:txXfrm>
        <a:off x="0" y="1238991"/>
        <a:ext cx="5879338" cy="1238235"/>
      </dsp:txXfrm>
    </dsp:sp>
    <dsp:sp modelId="{0DC72DD2-3F44-482C-A5F9-AE2A502BBDED}">
      <dsp:nvSpPr>
        <dsp:cNvPr id="0" name=""/>
        <dsp:cNvSpPr/>
      </dsp:nvSpPr>
      <dsp:spPr>
        <a:xfrm>
          <a:off x="0" y="2477226"/>
          <a:ext cx="5879338" cy="0"/>
        </a:xfrm>
        <a:prstGeom prst="line">
          <a:avLst/>
        </a:prstGeom>
        <a:solidFill>
          <a:schemeClr val="accent5">
            <a:hueOff val="-1762496"/>
            <a:satOff val="-32142"/>
            <a:lumOff val="-2352"/>
            <a:alphaOff val="0"/>
          </a:schemeClr>
        </a:solidFill>
        <a:ln w="19050" cap="flat" cmpd="sng" algn="ctr">
          <a:solidFill>
            <a:schemeClr val="accent5">
              <a:hueOff val="-1762496"/>
              <a:satOff val="-32142"/>
              <a:lumOff val="-23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F8BFE1-B73D-478A-A79B-EB2743688798}">
      <dsp:nvSpPr>
        <dsp:cNvPr id="0" name=""/>
        <dsp:cNvSpPr/>
      </dsp:nvSpPr>
      <dsp:spPr>
        <a:xfrm>
          <a:off x="0" y="2477226"/>
          <a:ext cx="5879338" cy="12382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900" kern="1200" dirty="0" err="1"/>
            <a:t>Endometrioma</a:t>
          </a:r>
          <a:r>
            <a:rPr lang="tr-TR" sz="1900" kern="1200" dirty="0"/>
            <a:t> sıklıkla </a:t>
          </a:r>
          <a:r>
            <a:rPr lang="tr-TR" sz="1900" u="sng" kern="1200" dirty="0" err="1"/>
            <a:t>periovaryan</a:t>
          </a:r>
          <a:r>
            <a:rPr lang="tr-TR" sz="1900" u="sng" kern="1200" dirty="0"/>
            <a:t> adezyon </a:t>
          </a:r>
          <a:r>
            <a:rPr lang="tr-TR" sz="1900" kern="1200" dirty="0"/>
            <a:t>ve </a:t>
          </a:r>
          <a:r>
            <a:rPr lang="tr-TR" sz="1900" u="sng" kern="1200" dirty="0"/>
            <a:t>DIE</a:t>
          </a:r>
          <a:r>
            <a:rPr lang="tr-TR" sz="1900" kern="1200" dirty="0"/>
            <a:t> ile birlikte olabildiğinden şikayetler </a:t>
          </a:r>
          <a:r>
            <a:rPr lang="tr-TR" sz="1900" kern="1200" dirty="0" err="1"/>
            <a:t>endometriomanın</a:t>
          </a:r>
          <a:r>
            <a:rPr lang="tr-TR" sz="1900" kern="1200" dirty="0"/>
            <a:t> kendisine bağlıdır diyemeyiz</a:t>
          </a:r>
          <a:endParaRPr lang="en-US" sz="1900" kern="1200" dirty="0"/>
        </a:p>
      </dsp:txBody>
      <dsp:txXfrm>
        <a:off x="0" y="2477226"/>
        <a:ext cx="5879338" cy="1238235"/>
      </dsp:txXfrm>
    </dsp:sp>
    <dsp:sp modelId="{7337B515-DA6B-4504-8319-8648C802BAD5}">
      <dsp:nvSpPr>
        <dsp:cNvPr id="0" name=""/>
        <dsp:cNvSpPr/>
      </dsp:nvSpPr>
      <dsp:spPr>
        <a:xfrm>
          <a:off x="0" y="3715461"/>
          <a:ext cx="5879338" cy="0"/>
        </a:xfrm>
        <a:prstGeom prst="line">
          <a:avLst/>
        </a:prstGeom>
        <a:solidFill>
          <a:schemeClr val="accent5">
            <a:hueOff val="-2643744"/>
            <a:satOff val="-48214"/>
            <a:lumOff val="-3529"/>
            <a:alphaOff val="0"/>
          </a:schemeClr>
        </a:solidFill>
        <a:ln w="19050" cap="flat" cmpd="sng" algn="ctr">
          <a:solidFill>
            <a:schemeClr val="accent5">
              <a:hueOff val="-2643744"/>
              <a:satOff val="-48214"/>
              <a:lumOff val="-352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91944B-E645-4D1B-9A40-59C2586BEAF3}">
      <dsp:nvSpPr>
        <dsp:cNvPr id="0" name=""/>
        <dsp:cNvSpPr/>
      </dsp:nvSpPr>
      <dsp:spPr>
        <a:xfrm>
          <a:off x="0" y="3715461"/>
          <a:ext cx="5879338" cy="12382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900" kern="1200" dirty="0" err="1"/>
            <a:t>Endometriomanın</a:t>
          </a:r>
          <a:r>
            <a:rPr lang="tr-TR" sz="1900" kern="1200" dirty="0"/>
            <a:t> doğal seyri bilinmiyor; </a:t>
          </a:r>
          <a:r>
            <a:rPr lang="tr-TR" sz="1900" u="sng" kern="1200" dirty="0" err="1">
              <a:solidFill>
                <a:srgbClr val="FF0000"/>
              </a:solidFill>
            </a:rPr>
            <a:t>progresif</a:t>
          </a:r>
          <a:r>
            <a:rPr lang="tr-TR" sz="1900" u="sng" kern="1200" dirty="0">
              <a:solidFill>
                <a:srgbClr val="FF0000"/>
              </a:solidFill>
            </a:rPr>
            <a:t> </a:t>
          </a:r>
          <a:r>
            <a:rPr lang="tr-TR" sz="1900" kern="1200" dirty="0">
              <a:solidFill>
                <a:srgbClr val="FF0000"/>
              </a:solidFill>
            </a:rPr>
            <a:t>?</a:t>
          </a:r>
          <a:r>
            <a:rPr lang="tr-TR" sz="1900" kern="1200" dirty="0">
              <a:solidFill>
                <a:schemeClr val="tx1"/>
              </a:solidFill>
            </a:rPr>
            <a:t>;</a:t>
          </a:r>
          <a:r>
            <a:rPr lang="tr-TR" sz="1900" kern="1200" dirty="0">
              <a:solidFill>
                <a:srgbClr val="FF0000"/>
              </a:solidFill>
            </a:rPr>
            <a:t> </a:t>
          </a:r>
          <a:r>
            <a:rPr lang="tr-TR" sz="1900" kern="1200" dirty="0"/>
            <a:t>tedavi edilmeyen OMA olgularının </a:t>
          </a:r>
          <a:r>
            <a:rPr lang="tr-TR" sz="1900" kern="1200" dirty="0" err="1"/>
            <a:t>follow-up</a:t>
          </a:r>
          <a:r>
            <a:rPr lang="tr-TR" sz="1900" kern="1200" dirty="0"/>
            <a:t> çalışmaları yok; tedavi hastalıktan ziyade semptomu tedavi etmeye yönelik                                                                                    </a:t>
          </a:r>
          <a:endParaRPr lang="en-US" sz="1900" kern="1200" dirty="0"/>
        </a:p>
      </dsp:txBody>
      <dsp:txXfrm>
        <a:off x="0" y="3715461"/>
        <a:ext cx="5879338" cy="1238235"/>
      </dsp:txXfrm>
    </dsp:sp>
    <dsp:sp modelId="{A77C34FC-C43C-4542-B506-86D9E8F5D1BC}">
      <dsp:nvSpPr>
        <dsp:cNvPr id="0" name=""/>
        <dsp:cNvSpPr/>
      </dsp:nvSpPr>
      <dsp:spPr>
        <a:xfrm>
          <a:off x="0" y="4953696"/>
          <a:ext cx="5879338" cy="0"/>
        </a:xfrm>
        <a:prstGeom prst="line">
          <a:avLst/>
        </a:prstGeom>
        <a:solidFill>
          <a:schemeClr val="accent5">
            <a:hueOff val="-3524992"/>
            <a:satOff val="-64285"/>
            <a:lumOff val="-4705"/>
            <a:alphaOff val="0"/>
          </a:schemeClr>
        </a:solidFill>
        <a:ln w="19050" cap="flat" cmpd="sng" algn="ctr">
          <a:solidFill>
            <a:schemeClr val="accent5">
              <a:hueOff val="-3524992"/>
              <a:satOff val="-64285"/>
              <a:lumOff val="-470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A463F9-BEB5-4D67-A66E-5E4BC4625B51}">
      <dsp:nvSpPr>
        <dsp:cNvPr id="0" name=""/>
        <dsp:cNvSpPr/>
      </dsp:nvSpPr>
      <dsp:spPr>
        <a:xfrm>
          <a:off x="0" y="4953696"/>
          <a:ext cx="5879338" cy="12382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900" i="1" kern="1200" dirty="0"/>
            <a:t>                                                                                            </a:t>
          </a:r>
          <a:r>
            <a:rPr lang="tr-TR" sz="1900" i="1" kern="1200" dirty="0" err="1">
              <a:solidFill>
                <a:srgbClr val="FF0000"/>
              </a:solidFill>
            </a:rPr>
            <a:t>Ferrero</a:t>
          </a:r>
          <a:r>
            <a:rPr lang="tr-TR" sz="1900" i="1" kern="1200" dirty="0">
              <a:solidFill>
                <a:srgbClr val="FF0000"/>
              </a:solidFill>
            </a:rPr>
            <a:t>  2017</a:t>
          </a:r>
          <a:endParaRPr lang="en-US" sz="1900" kern="1200" dirty="0">
            <a:solidFill>
              <a:srgbClr val="FF0000"/>
            </a:solidFill>
          </a:endParaRPr>
        </a:p>
      </dsp:txBody>
      <dsp:txXfrm>
        <a:off x="0" y="4953696"/>
        <a:ext cx="5879338" cy="12382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E2291B99-9C6B-4D72-9448-7914249E9F76}" type="datetime1">
              <a:rPr lang="en-US"/>
              <a:pPr>
                <a:defRPr/>
              </a:pPr>
              <a:t>10/19/2019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CDC4AC19-1A82-4F3A-9633-97342DC52B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143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noProof="0"/>
              <a:t>Click to edit Master text styles</a:t>
            </a:r>
          </a:p>
          <a:p>
            <a:pPr lvl="1"/>
            <a:r>
              <a:rPr lang="tr-TR" noProof="0"/>
              <a:t>Second level</a:t>
            </a:r>
          </a:p>
          <a:p>
            <a:pPr lvl="2"/>
            <a:r>
              <a:rPr lang="tr-TR" noProof="0"/>
              <a:t>Third level</a:t>
            </a:r>
          </a:p>
          <a:p>
            <a:pPr lvl="3"/>
            <a:r>
              <a:rPr lang="tr-TR" noProof="0"/>
              <a:t>Fourth level</a:t>
            </a:r>
          </a:p>
          <a:p>
            <a:pPr lvl="4"/>
            <a:r>
              <a:rPr lang="tr-TR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54C44D85-F12C-403E-9D71-E9BF87E7C788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174739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4C44D85-F12C-403E-9D71-E9BF87E7C788}" type="slidenum">
              <a:rPr lang="tr-TR" smtClean="0"/>
              <a:pPr>
                <a:defRPr/>
              </a:pPr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66807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Ağrı </a:t>
            </a:r>
            <a:r>
              <a:rPr lang="tr-TR" dirty="0" err="1"/>
              <a:t>şik</a:t>
            </a:r>
            <a:r>
              <a:rPr lang="tr-TR" dirty="0"/>
              <a:t> olmayan </a:t>
            </a:r>
            <a:r>
              <a:rPr lang="tr-TR" dirty="0" err="1"/>
              <a:t>tvusg</a:t>
            </a:r>
            <a:r>
              <a:rPr lang="tr-TR" dirty="0"/>
              <a:t> de </a:t>
            </a:r>
            <a:r>
              <a:rPr lang="tr-TR" dirty="0" err="1"/>
              <a:t>endometrioma</a:t>
            </a:r>
            <a:r>
              <a:rPr lang="tr-TR" dirty="0"/>
              <a:t> tespit </a:t>
            </a:r>
            <a:r>
              <a:rPr lang="tr-TR" dirty="0" err="1"/>
              <a:t>eidlen</a:t>
            </a:r>
            <a:r>
              <a:rPr lang="tr-TR" dirty="0"/>
              <a:t> hastalarda tedavi veriyor musunuz?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4C44D85-F12C-403E-9D71-E9BF87E7C788}" type="slidenum">
              <a:rPr lang="tr-TR" smtClean="0"/>
              <a:pPr>
                <a:defRPr/>
              </a:pPr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937943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C44D85-F12C-403E-9D71-E9BF87E7C788}" type="slidenum">
              <a:rPr lang="tr-TR" smtClean="0"/>
              <a:pPr>
                <a:defRPr/>
              </a:pPr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9716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C44D85-F12C-403E-9D71-E9BF87E7C788}" type="slidenum">
              <a:rPr lang="tr-TR" smtClean="0"/>
              <a:pPr>
                <a:defRPr/>
              </a:pPr>
              <a:t>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615397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4C44D85-F12C-403E-9D71-E9BF87E7C788}" type="slidenum">
              <a:rPr lang="tr-TR" smtClean="0"/>
              <a:pPr>
                <a:defRPr/>
              </a:pPr>
              <a:t>23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31926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B2A83-2B0C-4597-ACF2-F4D9E33514AA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17935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B2A83-2B0C-4597-ACF2-F4D9E33514AA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583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D21E2-EE94-46EE-8B06-804CAF105120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5878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dirty="0"/>
              <a:t>Asıl metin stillerini düzenlemek için tıklatın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CDA11-BE5F-40B4-B485-E1895289245B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39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996A0-E2C6-490E-82A0-FE795CC0F43E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9588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4768E-DF5E-466F-B1DF-E2A92BAFA155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0385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54B4E-B6AA-46BF-8C3A-7A4A4E31B925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1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Başlık ve Tab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Tablo Yer Tutucusu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tr-TR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DB953-E001-49D5-98B4-047A62AD00C2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7184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15888"/>
            <a:ext cx="8229600" cy="6010275"/>
          </a:xfrm>
        </p:spPr>
        <p:txBody>
          <a:bodyPr/>
          <a:lstStyle/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8430B-D68A-4785-B888-07D4E852ADFC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3804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prstClr val="black"/>
              </a:solidFill>
            </a:endParaRPr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prstClr val="black"/>
              </a:solidFill>
            </a:endParaRPr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B56A5-E06A-4B55-A190-046D96581935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0904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B2A83-2B0C-4597-ACF2-F4D9E33514AA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428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D21E2-EE94-46EE-8B06-804CAF105120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07587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D21E2-EE94-46EE-8B06-804CAF105120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7980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dirty="0"/>
              <a:t>Asıl metin stillerini düzenlemek için tıklatın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CDA11-BE5F-40B4-B485-E1895289245B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4654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996A0-E2C6-490E-82A0-FE795CC0F43E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1232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4768E-DF5E-466F-B1DF-E2A92BAFA155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613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54B4E-B6AA-46BF-8C3A-7A4A4E31B925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6339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Başlık ve Tab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Tablo Yer Tutucusu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tr-TR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DB953-E001-49D5-98B4-047A62AD00C2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8497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15888"/>
            <a:ext cx="8229600" cy="6010275"/>
          </a:xfrm>
        </p:spPr>
        <p:txBody>
          <a:bodyPr/>
          <a:lstStyle/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8430B-D68A-4785-B888-07D4E852ADFC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9807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prstClr val="black"/>
              </a:solidFill>
            </a:endParaRPr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>
              <a:solidFill>
                <a:prstClr val="black"/>
              </a:solidFill>
            </a:endParaRPr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B56A5-E06A-4B55-A190-046D96581935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0634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1B2A83-2B0C-4597-ACF2-F4D9E33514AA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804818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A714B4-D96F-4D33-A770-14BA477F9374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04390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dirty="0"/>
              <a:t>Asıl metin stillerini düzenlemek için tıklatın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CDA11-BE5F-40B4-B485-E1895289245B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694446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A714B4-D96F-4D33-A770-14BA477F9374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799920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A714B4-D96F-4D33-A770-14BA477F9374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563901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A714B4-D96F-4D33-A770-14BA477F9374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9907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9996A0-E2C6-490E-82A0-FE795CC0F43E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0037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74768E-DF5E-466F-B1DF-E2A92BAFA155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844305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A714B4-D96F-4D33-A770-14BA477F9374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060980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754B4E-B6AA-46BF-8C3A-7A4A4E31B925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540591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A714B4-D96F-4D33-A770-14BA477F9374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8151660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A714B4-D96F-4D33-A770-14BA477F9374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0003676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ln w="15875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dist="38100" dir="2700000" algn="tl" rotWithShape="0">
                    <a:schemeClr val="accent1"/>
                  </a:outerShdw>
                </a:effectLst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C51B2A83-2B0C-4597-ACF2-F4D9E33514AA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293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996A0-E2C6-490E-82A0-FE795CC0F43E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841471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A714B4-D96F-4D33-A770-14BA477F9374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8993807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lang="en-US" sz="6000" b="1" kern="1200" cap="all" baseline="0" dirty="0">
                <a:ln w="15875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dist="38100" dir="2700000" algn="tl" rotWithShape="0">
                    <a:schemeClr val="accent1"/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A714B4-D96F-4D33-A770-14BA477F9374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53055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A714B4-D96F-4D33-A770-14BA477F9374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178855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A714B4-D96F-4D33-A770-14BA477F9374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9066490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9996A0-E2C6-490E-82A0-FE795CC0F43E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9832063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74768E-DF5E-466F-B1DF-E2A92BAFA155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5923344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A714B4-D96F-4D33-A770-14BA477F9374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8761091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754B4E-B6AA-46BF-8C3A-7A4A4E31B925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448354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A714B4-D96F-4D33-A770-14BA477F9374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991095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A714B4-D96F-4D33-A770-14BA477F9374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3250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4768E-DF5E-466F-B1DF-E2A92BAFA155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00531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54B4E-B6AA-46BF-8C3A-7A4A4E31B925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60657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Başlık ve Tab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Tablo Yer Tutucusu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tr-TR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DB953-E001-49D5-98B4-047A62AD00C2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69207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15888"/>
            <a:ext cx="8229600" cy="6010275"/>
          </a:xfrm>
        </p:spPr>
        <p:txBody>
          <a:bodyPr/>
          <a:lstStyle/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8430B-D68A-4785-B888-07D4E852ADFC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14543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B56A5-E06A-4B55-A190-046D96581935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95003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 shadeToTitle="1">
        <a:gradFill flip="none" rotWithShape="1">
          <a:gsLst>
            <a:gs pos="4000">
              <a:schemeClr val="accent3">
                <a:lumMod val="5000"/>
                <a:lumOff val="95000"/>
              </a:schemeClr>
            </a:gs>
            <a:gs pos="100000">
              <a:srgbClr val="FFCDCD"/>
            </a:gs>
            <a:gs pos="100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/>
              <a:t>Asıl başlık stili için tıklatın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dirty="0"/>
              <a:t>Asıl metin stillerini düzenlemek için tıklatın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5FA714B4-D96F-4D33-A770-14BA477F9374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21325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effectLst/>
          <a:latin typeface="Tahoma" charset="0"/>
          <a:ea typeface="MS PGothic" pitchFamily="34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Tahoma" charset="0"/>
          <a:ea typeface="MS PGothic" pitchFamily="34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Tahoma" charset="0"/>
          <a:ea typeface="MS PGothic" pitchFamily="34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Tahoma" charset="0"/>
          <a:ea typeface="MS PGothic" pitchFamily="34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Tahoma" charset="0"/>
          <a:ea typeface="MS PGothic" pitchFamily="34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1"/>
        </a:buBlip>
        <a:defRPr sz="3200" b="1">
          <a:solidFill>
            <a:schemeClr val="tx1"/>
          </a:solidFill>
          <a:latin typeface="+mn-lt"/>
          <a:ea typeface="MS PGothic" pitchFamily="34" charset="-128"/>
          <a:cs typeface="ＭＳ Ｐゴシック" charset="-128"/>
        </a:defRPr>
      </a:lvl1pPr>
      <a:lvl2pPr marL="742950" indent="-28575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1"/>
        </a:buBlip>
        <a:defRPr sz="2800" b="1">
          <a:solidFill>
            <a:schemeClr val="tx1"/>
          </a:solidFill>
          <a:latin typeface="+mn-lt"/>
          <a:ea typeface="MS PGothic" pitchFamily="34" charset="-128"/>
          <a:cs typeface="ＭＳ Ｐゴシック"/>
        </a:defRPr>
      </a:lvl2pPr>
      <a:lvl3pPr marL="1143000" indent="-22860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1"/>
        </a:buBlip>
        <a:defRPr sz="2400" b="1">
          <a:solidFill>
            <a:schemeClr val="tx1"/>
          </a:solidFill>
          <a:latin typeface="+mn-lt"/>
          <a:ea typeface="MS PGothic" pitchFamily="34" charset="-128"/>
          <a:cs typeface="ＭＳ Ｐゴシック"/>
        </a:defRPr>
      </a:lvl3pPr>
      <a:lvl4pPr marL="1600200" indent="-22860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1"/>
        </a:buBlip>
        <a:defRPr sz="2000" b="1">
          <a:solidFill>
            <a:schemeClr val="tx1"/>
          </a:solidFill>
          <a:latin typeface="+mn-lt"/>
          <a:ea typeface="MS PGothic" pitchFamily="34" charset="-128"/>
          <a:cs typeface="ＭＳ Ｐゴシック"/>
        </a:defRPr>
      </a:lvl4pPr>
      <a:lvl5pPr marL="2057400" indent="-22860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1"/>
        </a:buBlip>
        <a:defRPr sz="2000" b="1">
          <a:solidFill>
            <a:schemeClr val="tx1"/>
          </a:solidFill>
          <a:latin typeface="+mn-lt"/>
          <a:ea typeface="MS PGothic" pitchFamily="34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 shadeToTitle="1">
        <a:gradFill flip="none" rotWithShape="1">
          <a:gsLst>
            <a:gs pos="4000">
              <a:schemeClr val="accent3">
                <a:lumMod val="5000"/>
                <a:lumOff val="95000"/>
              </a:schemeClr>
            </a:gs>
            <a:gs pos="100000">
              <a:srgbClr val="FFCDCD"/>
            </a:gs>
            <a:gs pos="100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/>
              <a:t>Asıl başlık stili için tıklatın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dirty="0"/>
              <a:t>Asıl metin stillerini düzenlemek için tıklatın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167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5FA714B4-D96F-4D33-A770-14BA477F9374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  <p:pic>
        <p:nvPicPr>
          <p:cNvPr id="7" name="Resim 3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008" y="6453336"/>
            <a:ext cx="16002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5623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effectLst/>
          <a:latin typeface="Tahoma" charset="0"/>
          <a:ea typeface="MS PGothic" pitchFamily="34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Tahoma" charset="0"/>
          <a:ea typeface="MS PGothic" pitchFamily="34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Tahoma" charset="0"/>
          <a:ea typeface="MS PGothic" pitchFamily="34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Tahoma" charset="0"/>
          <a:ea typeface="MS PGothic" pitchFamily="34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Tahoma" charset="0"/>
          <a:ea typeface="MS PGothic" pitchFamily="34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2"/>
        </a:buBlip>
        <a:defRPr sz="3200" b="1">
          <a:solidFill>
            <a:schemeClr val="tx1"/>
          </a:solidFill>
          <a:latin typeface="+mn-lt"/>
          <a:ea typeface="MS PGothic" pitchFamily="34" charset="-128"/>
          <a:cs typeface="ＭＳ Ｐゴシック" charset="-128"/>
        </a:defRPr>
      </a:lvl1pPr>
      <a:lvl2pPr marL="742950" indent="-28575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2"/>
        </a:buBlip>
        <a:defRPr sz="2800" b="1">
          <a:solidFill>
            <a:schemeClr val="tx1"/>
          </a:solidFill>
          <a:latin typeface="+mn-lt"/>
          <a:ea typeface="MS PGothic" pitchFamily="34" charset="-128"/>
          <a:cs typeface="ＭＳ Ｐゴシック"/>
        </a:defRPr>
      </a:lvl2pPr>
      <a:lvl3pPr marL="1143000" indent="-22860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2"/>
        </a:buBlip>
        <a:defRPr sz="2400" b="1">
          <a:solidFill>
            <a:schemeClr val="tx1"/>
          </a:solidFill>
          <a:latin typeface="+mn-lt"/>
          <a:ea typeface="MS PGothic" pitchFamily="34" charset="-128"/>
          <a:cs typeface="ＭＳ Ｐゴシック"/>
        </a:defRPr>
      </a:lvl3pPr>
      <a:lvl4pPr marL="1600200" indent="-22860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2"/>
        </a:buBlip>
        <a:defRPr sz="2000" b="1">
          <a:solidFill>
            <a:schemeClr val="tx1"/>
          </a:solidFill>
          <a:latin typeface="+mn-lt"/>
          <a:ea typeface="MS PGothic" pitchFamily="34" charset="-128"/>
          <a:cs typeface="ＭＳ Ｐゴシック"/>
        </a:defRPr>
      </a:lvl4pPr>
      <a:lvl5pPr marL="2057400" indent="-22860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2"/>
        </a:buBlip>
        <a:defRPr sz="2000" b="1">
          <a:solidFill>
            <a:schemeClr val="tx1"/>
          </a:solidFill>
          <a:latin typeface="+mn-lt"/>
          <a:ea typeface="MS PGothic" pitchFamily="34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 shadeToTitle="1">
        <a:gradFill flip="none" rotWithShape="1">
          <a:gsLst>
            <a:gs pos="4000">
              <a:schemeClr val="accent3">
                <a:lumMod val="5000"/>
                <a:lumOff val="95000"/>
              </a:schemeClr>
            </a:gs>
            <a:gs pos="100000">
              <a:srgbClr val="FFCDCD"/>
            </a:gs>
            <a:gs pos="100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/>
              <a:t>Asıl başlık stili için tıklatın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dirty="0"/>
              <a:t>Asıl metin stillerini düzenlemek için tıklatın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167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5FA714B4-D96F-4D33-A770-14BA477F9374}" type="slidenum">
              <a:rPr lang="tr-TR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r-TR">
              <a:solidFill>
                <a:prstClr val="black"/>
              </a:solidFill>
            </a:endParaRPr>
          </a:p>
        </p:txBody>
      </p:sp>
      <p:pic>
        <p:nvPicPr>
          <p:cNvPr id="7" name="Resim 3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008" y="6453336"/>
            <a:ext cx="16002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1665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effectLst/>
          <a:latin typeface="Tahoma" charset="0"/>
          <a:ea typeface="MS PGothic" pitchFamily="34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Tahoma" charset="0"/>
          <a:ea typeface="MS PGothic" pitchFamily="34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Tahoma" charset="0"/>
          <a:ea typeface="MS PGothic" pitchFamily="34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Tahoma" charset="0"/>
          <a:ea typeface="MS PGothic" pitchFamily="34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Tahoma" charset="0"/>
          <a:ea typeface="MS PGothic" pitchFamily="34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2"/>
        </a:buBlip>
        <a:defRPr sz="3200" b="1">
          <a:solidFill>
            <a:schemeClr val="tx1"/>
          </a:solidFill>
          <a:latin typeface="+mn-lt"/>
          <a:ea typeface="MS PGothic" pitchFamily="34" charset="-128"/>
          <a:cs typeface="ＭＳ Ｐゴシック" charset="-128"/>
        </a:defRPr>
      </a:lvl1pPr>
      <a:lvl2pPr marL="742950" indent="-28575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2"/>
        </a:buBlip>
        <a:defRPr sz="2800" b="1">
          <a:solidFill>
            <a:schemeClr val="tx1"/>
          </a:solidFill>
          <a:latin typeface="+mn-lt"/>
          <a:ea typeface="MS PGothic" pitchFamily="34" charset="-128"/>
          <a:cs typeface="ＭＳ Ｐゴシック"/>
        </a:defRPr>
      </a:lvl2pPr>
      <a:lvl3pPr marL="1143000" indent="-22860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2"/>
        </a:buBlip>
        <a:defRPr sz="2400" b="1">
          <a:solidFill>
            <a:schemeClr val="tx1"/>
          </a:solidFill>
          <a:latin typeface="+mn-lt"/>
          <a:ea typeface="MS PGothic" pitchFamily="34" charset="-128"/>
          <a:cs typeface="ＭＳ Ｐゴシック"/>
        </a:defRPr>
      </a:lvl3pPr>
      <a:lvl4pPr marL="1600200" indent="-22860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2"/>
        </a:buBlip>
        <a:defRPr sz="2000" b="1">
          <a:solidFill>
            <a:schemeClr val="tx1"/>
          </a:solidFill>
          <a:latin typeface="+mn-lt"/>
          <a:ea typeface="MS PGothic" pitchFamily="34" charset="-128"/>
          <a:cs typeface="ＭＳ Ｐゴシック"/>
        </a:defRPr>
      </a:lvl4pPr>
      <a:lvl5pPr marL="2057400" indent="-228600" algn="l" rtl="0" eaLnBrk="0" fontAlgn="base" hangingPunct="0">
        <a:lnSpc>
          <a:spcPct val="120000"/>
        </a:lnSpc>
        <a:spcBef>
          <a:spcPts val="600"/>
        </a:spcBef>
        <a:spcAft>
          <a:spcPts val="600"/>
        </a:spcAft>
        <a:buSzPct val="90000"/>
        <a:buFontTx/>
        <a:buBlip>
          <a:blip r:embed="rId12"/>
        </a:buBlip>
        <a:defRPr sz="2000" b="1">
          <a:solidFill>
            <a:schemeClr val="tx1"/>
          </a:solidFill>
          <a:latin typeface="+mn-lt"/>
          <a:ea typeface="MS PGothic" pitchFamily="34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FA714B4-D96F-4D33-A770-14BA477F9374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12895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4" r:id="rId1"/>
    <p:sldLayoutId id="2147484105" r:id="rId2"/>
    <p:sldLayoutId id="2147484106" r:id="rId3"/>
    <p:sldLayoutId id="2147484107" r:id="rId4"/>
    <p:sldLayoutId id="2147484108" r:id="rId5"/>
    <p:sldLayoutId id="2147484109" r:id="rId6"/>
    <p:sldLayoutId id="2147484110" r:id="rId7"/>
    <p:sldLayoutId id="2147484111" r:id="rId8"/>
    <p:sldLayoutId id="2147484112" r:id="rId9"/>
    <p:sldLayoutId id="2147484113" r:id="rId10"/>
    <p:sldLayoutId id="214748411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5FA714B4-D96F-4D33-A770-14BA477F9374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67473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4" r:id="rId1"/>
    <p:sldLayoutId id="2147484165" r:id="rId2"/>
    <p:sldLayoutId id="2147484166" r:id="rId3"/>
    <p:sldLayoutId id="2147484167" r:id="rId4"/>
    <p:sldLayoutId id="2147484168" r:id="rId5"/>
    <p:sldLayoutId id="2147484169" r:id="rId6"/>
    <p:sldLayoutId id="2147484170" r:id="rId7"/>
    <p:sldLayoutId id="2147484171" r:id="rId8"/>
    <p:sldLayoutId id="2147484172" r:id="rId9"/>
    <p:sldLayoutId id="2147484173" r:id="rId10"/>
    <p:sldLayoutId id="214748417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5.xml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2">
            <a:extLst>
              <a:ext uri="{FF2B5EF4-FFF2-40B4-BE49-F238E27FC236}">
                <a16:creationId xmlns:a16="http://schemas.microsoft.com/office/drawing/2014/main" id="{9D6B1305-7CED-41BC-B739-780CF8C021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3355" y="243840"/>
            <a:ext cx="8791575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0" name="Straight Connector 54">
            <a:extLst>
              <a:ext uri="{FF2B5EF4-FFF2-40B4-BE49-F238E27FC236}">
                <a16:creationId xmlns:a16="http://schemas.microsoft.com/office/drawing/2014/main" id="{8441B954-75B4-4340-B584-FB9C0E03E3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225382" y="4005950"/>
            <a:ext cx="398926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56">
            <a:extLst>
              <a:ext uri="{FF2B5EF4-FFF2-40B4-BE49-F238E27FC236}">
                <a16:creationId xmlns:a16="http://schemas.microsoft.com/office/drawing/2014/main" id="{0F5B241E-4077-47EA-BFF6-4A1CE69D47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1450" y="246888"/>
            <a:ext cx="8793480" cy="6377939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664" y="893398"/>
            <a:ext cx="4929816" cy="3187208"/>
          </a:xfrm>
        </p:spPr>
        <p:txBody>
          <a:bodyPr>
            <a:normAutofit/>
          </a:bodyPr>
          <a:lstStyle/>
          <a:p>
            <a:r>
              <a:rPr lang="tr-TR" sz="3300" b="1" dirty="0">
                <a:ln w="15875">
                  <a:solidFill>
                    <a:schemeClr val="accent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ENDOMETRİOMA’NIN MEDİKAL TEDAVİSİNDE </a:t>
            </a:r>
            <a:br>
              <a:rPr lang="tr-TR" sz="3300" b="1" dirty="0">
                <a:ln w="15875">
                  <a:solidFill>
                    <a:schemeClr val="accent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tr-TR" sz="3300" b="1" dirty="0">
                <a:ln w="15875">
                  <a:solidFill>
                    <a:schemeClr val="accent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ORAL KONTRASEPTİFLER </a:t>
            </a:r>
            <a:br>
              <a:rPr lang="tr-TR" sz="3300" b="1" dirty="0">
                <a:ln w="15875">
                  <a:solidFill>
                    <a:schemeClr val="accent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tr-TR" sz="3300" b="1" dirty="0">
                <a:ln w="15875">
                  <a:solidFill>
                    <a:schemeClr val="accent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KULLANILMALI!</a:t>
            </a:r>
            <a:endParaRPr lang="en-US" sz="3300" b="1" dirty="0">
              <a:ln w="15875">
                <a:solidFill>
                  <a:schemeClr val="accent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85449" y="4141784"/>
            <a:ext cx="4469131" cy="138816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Dr. </a:t>
            </a:r>
            <a:r>
              <a:rPr lang="tr-TR" sz="24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Banu KUMBAK AYGÜN</a:t>
            </a:r>
            <a:endParaRPr lang="en-US" sz="2400" b="1" dirty="0"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tr-TR" sz="24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İ</a:t>
            </a:r>
            <a:r>
              <a:rPr lang="en-US" sz="2400" b="1" dirty="0" err="1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stanbul</a:t>
            </a:r>
            <a:r>
              <a:rPr lang="en-US" sz="24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tr-TR" sz="24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Aydın Üniversitesi</a:t>
            </a:r>
            <a:r>
              <a:rPr lang="en-US" sz="24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tr-TR" sz="24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Kadın Hastalıkları ve Doğum AD</a:t>
            </a:r>
            <a:endParaRPr lang="en-US" sz="2400" b="1" dirty="0"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</p:txBody>
      </p:sp>
      <p:pic>
        <p:nvPicPr>
          <p:cNvPr id="5" name="Resim 4" descr="işaret içeren bir resim&#10;&#10;Açıklama otomatik olarak oluşturuldu">
            <a:extLst>
              <a:ext uri="{FF2B5EF4-FFF2-40B4-BE49-F238E27FC236}">
                <a16:creationId xmlns:a16="http://schemas.microsoft.com/office/drawing/2014/main" id="{448B6606-1741-47E5-A9A3-0A972EF616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57" r="33590" b="3"/>
          <a:stretch/>
        </p:blipFill>
        <p:spPr>
          <a:xfrm>
            <a:off x="179070" y="221530"/>
            <a:ext cx="3783594" cy="6403006"/>
          </a:xfrm>
          <a:prstGeom prst="rect">
            <a:avLst/>
          </a:prstGeom>
        </p:spPr>
      </p:pic>
      <p:pic>
        <p:nvPicPr>
          <p:cNvPr id="7" name="Resim 6" descr="yiyecek içeren bir resim&#10;&#10;Açıklama otomatik olarak oluşturuldu">
            <a:extLst>
              <a:ext uri="{FF2B5EF4-FFF2-40B4-BE49-F238E27FC236}">
                <a16:creationId xmlns:a16="http://schemas.microsoft.com/office/drawing/2014/main" id="{72C6C895-26D0-430E-87FE-A9145124A9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6488" y="221530"/>
            <a:ext cx="1008442" cy="90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08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>
            <a:extLst>
              <a:ext uri="{FF2B5EF4-FFF2-40B4-BE49-F238E27FC236}">
                <a16:creationId xmlns:a16="http://schemas.microsoft.com/office/drawing/2014/main" id="{E71D6F54-37CC-4681-8EAA-80A3085851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321195"/>
            <a:ext cx="2157102" cy="3200135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BF5B7BD9-6DB9-4BA5-8D84-F701491508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8351" y="618405"/>
            <a:ext cx="6546254" cy="2522563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4AE3DA3C-21B1-4BC6-AE38-4E23006C86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1" y="3521331"/>
            <a:ext cx="8713084" cy="843773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62E8C08A-852B-4375-A252-A4492D2DCB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" y="4365104"/>
            <a:ext cx="8713084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949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>
            <a:extLst>
              <a:ext uri="{FF2B5EF4-FFF2-40B4-BE49-F238E27FC236}">
                <a16:creationId xmlns:a16="http://schemas.microsoft.com/office/drawing/2014/main" id="{32047369-68C0-4D1C-BB1F-F077F36C61F1}"/>
              </a:ext>
            </a:extLst>
          </p:cNvPr>
          <p:cNvSpPr txBox="1"/>
          <p:nvPr/>
        </p:nvSpPr>
        <p:spPr>
          <a:xfrm>
            <a:off x="251520" y="217603"/>
            <a:ext cx="864096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sz="3600" b="1" dirty="0" err="1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Endometrioma</a:t>
            </a:r>
            <a:r>
              <a:rPr lang="tr-TR" sz="3600" b="1" dirty="0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3600" b="1" dirty="0" err="1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hormonal</a:t>
            </a:r>
            <a:r>
              <a:rPr lang="tr-TR" sz="3600" b="1" dirty="0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medikal </a:t>
            </a:r>
            <a:r>
              <a:rPr lang="tr-TR" sz="3600" b="1" dirty="0" err="1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tx’de</a:t>
            </a:r>
            <a:r>
              <a:rPr lang="tr-TR" sz="3600" b="1" dirty="0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/>
            <a:r>
              <a:rPr lang="tr-TR" sz="3600" b="1" dirty="0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ilk tercih; OCP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4BADB697-E08F-48C4-8500-93523063E49D}"/>
              </a:ext>
            </a:extLst>
          </p:cNvPr>
          <p:cNvSpPr txBox="1"/>
          <p:nvPr/>
        </p:nvSpPr>
        <p:spPr>
          <a:xfrm>
            <a:off x="251520" y="1472585"/>
            <a:ext cx="7128792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Etkin</a:t>
            </a:r>
          </a:p>
          <a:p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Emniyetli</a:t>
            </a:r>
          </a:p>
          <a:p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Uygun maliyet</a:t>
            </a:r>
          </a:p>
          <a:p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Hasta toleransı yüksek</a:t>
            </a:r>
          </a:p>
          <a:p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Yan etki göreceli az </a:t>
            </a:r>
          </a:p>
          <a:p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60 yıldır sürekli gelişen bir ilaç grubu</a:t>
            </a:r>
          </a:p>
          <a:p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Yelpaze geniş</a:t>
            </a:r>
          </a:p>
          <a:p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Çeşitlilik fazla; siklik, </a:t>
            </a:r>
            <a:r>
              <a:rPr lang="tr-TR" sz="2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kontinü</a:t>
            </a:r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, üç aylık kullanım </a:t>
            </a:r>
          </a:p>
          <a:p>
            <a:endParaRPr lang="tr-T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sz="2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6ACC5866-7F62-4E71-AAAE-817E5B270AFE}"/>
              </a:ext>
            </a:extLst>
          </p:cNvPr>
          <p:cNvSpPr txBox="1"/>
          <p:nvPr/>
        </p:nvSpPr>
        <p:spPr>
          <a:xfrm>
            <a:off x="264346" y="4877583"/>
            <a:ext cx="8640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r-TR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Kronik ve </a:t>
            </a:r>
            <a:r>
              <a:rPr lang="tr-TR" sz="20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nüks</a:t>
            </a:r>
            <a:r>
              <a:rPr lang="tr-TR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edebilen bir hastalıkta bunlar önemli</a:t>
            </a:r>
          </a:p>
          <a:p>
            <a:pPr algn="just"/>
            <a:r>
              <a:rPr lang="tr-TR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Uzun süreli veya aralıklı olarak mükerrer </a:t>
            </a:r>
            <a:r>
              <a:rPr lang="tr-TR" sz="20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txler</a:t>
            </a:r>
            <a:r>
              <a:rPr lang="tr-TR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gerekebilmekte; hastanın tedaviyi bırakma ihtimali </a:t>
            </a:r>
            <a:r>
              <a:rPr lang="tr-TR" sz="20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minimalize</a:t>
            </a:r>
            <a:r>
              <a:rPr lang="tr-TR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edilmeli </a:t>
            </a:r>
          </a:p>
        </p:txBody>
      </p:sp>
    </p:spTree>
    <p:extLst>
      <p:ext uri="{BB962C8B-B14F-4D97-AF65-F5344CB8AC3E}">
        <p14:creationId xmlns:p14="http://schemas.microsoft.com/office/powerpoint/2010/main" val="2545757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>
            <a:extLst>
              <a:ext uri="{FF2B5EF4-FFF2-40B4-BE49-F238E27FC236}">
                <a16:creationId xmlns:a16="http://schemas.microsoft.com/office/drawing/2014/main" id="{74452401-0DC1-47E3-AB1B-819612F7DC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476672"/>
            <a:ext cx="8858250" cy="2105025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0653D0BE-1758-4692-ACE5-FBDE42404B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168" y="2636912"/>
            <a:ext cx="2916957" cy="453578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8BA4A7D9-B6A1-4BD2-BF75-BD7C821FE4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58316"/>
            <a:ext cx="8928991" cy="6741368"/>
          </a:xfrm>
          <a:prstGeom prst="rect">
            <a:avLst/>
          </a:prstGeom>
        </p:spPr>
      </p:pic>
      <p:sp>
        <p:nvSpPr>
          <p:cNvPr id="5" name="Metin kutusu 4">
            <a:extLst>
              <a:ext uri="{FF2B5EF4-FFF2-40B4-BE49-F238E27FC236}">
                <a16:creationId xmlns:a16="http://schemas.microsoft.com/office/drawing/2014/main" id="{05755DA8-04C3-41F7-A93C-11EE85D402BC}"/>
              </a:ext>
            </a:extLst>
          </p:cNvPr>
          <p:cNvSpPr txBox="1"/>
          <p:nvPr/>
        </p:nvSpPr>
        <p:spPr>
          <a:xfrm>
            <a:off x="395536" y="2204864"/>
            <a:ext cx="8280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THERE IS INSUFFICIENT EVIDENCE FOR THE OVERALL SUPERIORITY OF ANY PARTICULAR HORMONAL CONTRACEPTIVE</a:t>
            </a:r>
          </a:p>
        </p:txBody>
      </p:sp>
    </p:spTree>
    <p:extLst>
      <p:ext uri="{BB962C8B-B14F-4D97-AF65-F5344CB8AC3E}">
        <p14:creationId xmlns:p14="http://schemas.microsoft.com/office/powerpoint/2010/main" val="2562410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>
            <a:extLst>
              <a:ext uri="{FF2B5EF4-FFF2-40B4-BE49-F238E27FC236}">
                <a16:creationId xmlns:a16="http://schemas.microsoft.com/office/drawing/2014/main" id="{928234FE-7C75-4D7D-84DD-E2B614901E30}"/>
              </a:ext>
            </a:extLst>
          </p:cNvPr>
          <p:cNvSpPr txBox="1"/>
          <p:nvPr/>
        </p:nvSpPr>
        <p:spPr>
          <a:xfrm>
            <a:off x="2267744" y="201763"/>
            <a:ext cx="489654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b="1" dirty="0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OCP vs. </a:t>
            </a:r>
            <a:r>
              <a:rPr lang="tr-TR" b="1" dirty="0" err="1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Progestin</a:t>
            </a:r>
            <a:endParaRPr lang="tr-TR" b="1" dirty="0">
              <a:solidFill>
                <a:srgbClr val="FF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F8408FE7-B415-4F8B-8E5E-D588100C0F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837683"/>
            <a:ext cx="8664014" cy="1894653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7FF39F97-7B7D-45DE-8A33-4EA3ACF4A4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5" y="3645790"/>
            <a:ext cx="8352929" cy="2807545"/>
          </a:xfrm>
          <a:prstGeom prst="rect">
            <a:avLst/>
          </a:prstGeom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58734D21-250F-4C98-A55A-94B8FC441A2C}"/>
              </a:ext>
            </a:extLst>
          </p:cNvPr>
          <p:cNvSpPr txBox="1"/>
          <p:nvPr/>
        </p:nvSpPr>
        <p:spPr>
          <a:xfrm>
            <a:off x="683568" y="2835120"/>
            <a:ext cx="8141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Çalışmada hasta isteğine göre gruplar belirlenmiş; bazı hastalar </a:t>
            </a:r>
            <a:r>
              <a:rPr lang="tr-TR" sz="20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kontinü</a:t>
            </a:r>
            <a:r>
              <a:rPr lang="tr-TR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0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progestin</a:t>
            </a:r>
            <a:r>
              <a:rPr lang="tr-TR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tedavisi ile oluşacak </a:t>
            </a:r>
            <a:r>
              <a:rPr lang="tr-TR" sz="20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amenoreyi</a:t>
            </a:r>
            <a:r>
              <a:rPr lang="tr-TR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istememiş </a:t>
            </a:r>
          </a:p>
        </p:txBody>
      </p:sp>
    </p:spTree>
    <p:extLst>
      <p:ext uri="{BB962C8B-B14F-4D97-AF65-F5344CB8AC3E}">
        <p14:creationId xmlns:p14="http://schemas.microsoft.com/office/powerpoint/2010/main" val="947354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>
            <a:extLst>
              <a:ext uri="{FF2B5EF4-FFF2-40B4-BE49-F238E27FC236}">
                <a16:creationId xmlns:a16="http://schemas.microsoft.com/office/drawing/2014/main" id="{E8F2AB0F-9E71-4102-9E2F-AFD574477AB7}"/>
              </a:ext>
            </a:extLst>
          </p:cNvPr>
          <p:cNvSpPr txBox="1"/>
          <p:nvPr/>
        </p:nvSpPr>
        <p:spPr>
          <a:xfrm>
            <a:off x="840402" y="1988840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Amenore</a:t>
            </a:r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istemeyen kadınlarda </a:t>
            </a:r>
            <a:r>
              <a:rPr lang="tr-TR" sz="24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endometriozise</a:t>
            </a:r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bağlı ağrı şikayetinde 3 aylık OCP; OMA boyutunda da </a:t>
            </a:r>
            <a:r>
              <a:rPr lang="tr-TR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↓</a:t>
            </a:r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gözlenmiş 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D8B947BA-50EA-4EDB-BC3A-92BBFC4C58EE}"/>
              </a:ext>
            </a:extLst>
          </p:cNvPr>
          <p:cNvSpPr txBox="1"/>
          <p:nvPr/>
        </p:nvSpPr>
        <p:spPr>
          <a:xfrm>
            <a:off x="818931" y="3933056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AMENORE ÜREME ÇAĞINDAKİ KADINLARDA İSTENMEYEN BİR DURUM; İLAÇ SEÇİMİNDE BU DURUM GÖZÖNÜNDE BULUNDURULMALI! </a:t>
            </a:r>
          </a:p>
        </p:txBody>
      </p:sp>
    </p:spTree>
    <p:extLst>
      <p:ext uri="{BB962C8B-B14F-4D97-AF65-F5344CB8AC3E}">
        <p14:creationId xmlns:p14="http://schemas.microsoft.com/office/powerpoint/2010/main" val="35964067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260350"/>
            <a:ext cx="8107685" cy="706438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tr-TR" altLang="en-US" sz="4000" b="1" dirty="0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NEDEN OCP?</a:t>
            </a:r>
            <a:endParaRPr lang="es-ES" altLang="en-US" sz="4000" b="1" dirty="0">
              <a:solidFill>
                <a:srgbClr val="FF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34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08720"/>
            <a:ext cx="9144000" cy="4279900"/>
          </a:xfrm>
        </p:spPr>
        <p:txBody>
          <a:bodyPr>
            <a:normAutofit/>
          </a:bodyPr>
          <a:lstStyle/>
          <a:p>
            <a:pPr marL="287338" indent="-287338" eaLnBrk="1" hangingPunct="1">
              <a:lnSpc>
                <a:spcPct val="80000"/>
              </a:lnSpc>
            </a:pPr>
            <a:r>
              <a:rPr lang="es-ES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↓ </a:t>
            </a:r>
            <a:r>
              <a:rPr lang="tr-TR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tr-TR" altLang="en-US" sz="2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Spotting</a:t>
            </a:r>
            <a:r>
              <a:rPr lang="tr-TR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			</a:t>
            </a:r>
            <a:endParaRPr lang="es-ES" alt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7338" indent="-287338" eaLnBrk="1" hangingPunct="1">
              <a:lnSpc>
                <a:spcPct val="80000"/>
              </a:lnSpc>
            </a:pPr>
            <a:r>
              <a:rPr lang="es-ES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↓ </a:t>
            </a:r>
            <a:r>
              <a:rPr lang="tr-TR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tr-TR" altLang="en-US" sz="2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Hipomenore</a:t>
            </a:r>
            <a:r>
              <a:rPr lang="tr-TR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		</a:t>
            </a:r>
            <a:endParaRPr lang="es-ES" alt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7338" indent="-287338" eaLnBrk="1" hangingPunct="1">
              <a:lnSpc>
                <a:spcPct val="80000"/>
              </a:lnSpc>
            </a:pPr>
            <a:r>
              <a:rPr lang="es-ES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↓ </a:t>
            </a:r>
            <a:r>
              <a:rPr lang="tr-TR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tr-TR" altLang="en-US" sz="2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Amenore</a:t>
            </a:r>
            <a:endParaRPr lang="es-ES" alt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7338" indent="-287338" eaLnBrk="1" hangingPunct="1">
              <a:lnSpc>
                <a:spcPct val="80000"/>
              </a:lnSpc>
            </a:pPr>
            <a:r>
              <a:rPr lang="es-ES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↓</a:t>
            </a:r>
            <a:r>
              <a:rPr lang="tr-TR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tr-TR" altLang="en-US" sz="2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Disparoni</a:t>
            </a:r>
            <a:endParaRPr lang="tr-TR" alt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7338" indent="-287338" eaLnBrk="1" hangingPunct="1">
              <a:lnSpc>
                <a:spcPct val="80000"/>
              </a:lnSpc>
            </a:pPr>
            <a:r>
              <a:rPr lang="tr-TR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       </a:t>
            </a:r>
            <a:r>
              <a:rPr lang="tr-TR" altLang="en-US" sz="2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Siklus</a:t>
            </a:r>
            <a:r>
              <a:rPr lang="tr-TR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kontrolü</a:t>
            </a:r>
          </a:p>
          <a:p>
            <a:pPr marL="287338" indent="-287338">
              <a:lnSpc>
                <a:spcPct val="150000"/>
              </a:lnSpc>
              <a:spcBef>
                <a:spcPts val="0"/>
              </a:spcBef>
            </a:pPr>
            <a:r>
              <a:rPr lang="es-ES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↓ </a:t>
            </a:r>
            <a:r>
              <a:rPr lang="tr-TR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tr-TR" altLang="en-US" sz="2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Doz </a:t>
            </a:r>
            <a:r>
              <a:rPr lang="tr-TR" altLang="en-US" sz="22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estrojen</a:t>
            </a:r>
            <a:r>
              <a:rPr lang="tr-TR" altLang="en-US" sz="2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kanama kontrolü ve tedaviye uyum için bir avantaj </a:t>
            </a:r>
          </a:p>
          <a:p>
            <a:pPr marL="287338" indent="-287338" eaLnBrk="1" hangingPunct="1">
              <a:lnSpc>
                <a:spcPct val="80000"/>
              </a:lnSpc>
            </a:pPr>
            <a:endParaRPr lang="es-ES" altLang="en-US" sz="1500" dirty="0"/>
          </a:p>
        </p:txBody>
      </p:sp>
      <p:sp>
        <p:nvSpPr>
          <p:cNvPr id="4" name="TextBox 1"/>
          <p:cNvSpPr txBox="1"/>
          <p:nvPr/>
        </p:nvSpPr>
        <p:spPr>
          <a:xfrm>
            <a:off x="6469801" y="3602369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altLang="en-US" sz="1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Cianci</a:t>
            </a:r>
            <a:r>
              <a:rPr lang="tr-TR" altLang="en-US" sz="1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altLang="en-US" sz="1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altLang="en-US" sz="1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tr-TR" altLang="en-US" sz="1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Leo</a:t>
            </a:r>
            <a:r>
              <a:rPr lang="tr-TR" altLang="en-US" sz="1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2007</a:t>
            </a:r>
            <a:endParaRPr lang="en-US" sz="1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Grafik 2" descr="Dolgusuz gülen yüz">
            <a:extLst>
              <a:ext uri="{FF2B5EF4-FFF2-40B4-BE49-F238E27FC236}">
                <a16:creationId xmlns:a16="http://schemas.microsoft.com/office/drawing/2014/main" id="{5D2C6971-32FA-452E-909F-E4D28A19AC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3528" y="2763478"/>
            <a:ext cx="529208" cy="529208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16534086-F133-42A2-836F-B291634073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800" y="3971701"/>
            <a:ext cx="8608679" cy="262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3616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>
            <a:extLst>
              <a:ext uri="{FF2B5EF4-FFF2-40B4-BE49-F238E27FC236}">
                <a16:creationId xmlns:a16="http://schemas.microsoft.com/office/drawing/2014/main" id="{6E9B5250-E330-422F-9FF3-4284F510A4F9}"/>
              </a:ext>
            </a:extLst>
          </p:cNvPr>
          <p:cNvSpPr/>
          <p:nvPr/>
        </p:nvSpPr>
        <p:spPr>
          <a:xfrm>
            <a:off x="2339752" y="332656"/>
            <a:ext cx="4257769" cy="76944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tr-TR" b="1" dirty="0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OCP vs. </a:t>
            </a:r>
            <a:r>
              <a:rPr lang="tr-TR" b="1" dirty="0" err="1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Progestin</a:t>
            </a:r>
            <a:endParaRPr lang="tr-TR" b="1" dirty="0">
              <a:solidFill>
                <a:srgbClr val="FF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Dikdörtgen 2">
            <a:extLst>
              <a:ext uri="{FF2B5EF4-FFF2-40B4-BE49-F238E27FC236}">
                <a16:creationId xmlns:a16="http://schemas.microsoft.com/office/drawing/2014/main" id="{5EA0826B-811C-4086-8016-B60943969A84}"/>
              </a:ext>
            </a:extLst>
          </p:cNvPr>
          <p:cNvSpPr/>
          <p:nvPr/>
        </p:nvSpPr>
        <p:spPr>
          <a:xfrm>
            <a:off x="179512" y="1268760"/>
            <a:ext cx="87849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OCP’nin</a:t>
            </a:r>
            <a:r>
              <a:rPr lang="tr-TR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estrojen</a:t>
            </a:r>
            <a:r>
              <a:rPr lang="tr-TR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içeriği </a:t>
            </a:r>
            <a:r>
              <a:rPr lang="tr-TR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endometriotik</a:t>
            </a:r>
            <a:r>
              <a:rPr lang="tr-TR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odakların </a:t>
            </a:r>
            <a:r>
              <a:rPr lang="tr-TR" sz="24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progresyonuna</a:t>
            </a:r>
            <a:r>
              <a:rPr lang="tr-TR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yol açar mı?</a:t>
            </a:r>
          </a:p>
          <a:p>
            <a:r>
              <a:rPr lang="tr-T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20-30 µg EE ; 4-6X </a:t>
            </a:r>
            <a:r>
              <a:rPr lang="tr-TR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physiologic</a:t>
            </a:r>
            <a:r>
              <a:rPr lang="tr-T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doz</a:t>
            </a:r>
          </a:p>
          <a:p>
            <a:endParaRPr lang="tr-TR" sz="2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OCP </a:t>
            </a:r>
            <a:r>
              <a:rPr lang="tr-TR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ovulasyon</a:t>
            </a:r>
            <a:r>
              <a:rPr lang="tr-T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ve </a:t>
            </a:r>
            <a:r>
              <a:rPr lang="tr-TR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menstruel</a:t>
            </a:r>
            <a:r>
              <a:rPr lang="tr-T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supresyon</a:t>
            </a:r>
            <a:r>
              <a:rPr lang="tr-T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sağlamakta; daha da </a:t>
            </a:r>
            <a:r>
              <a:rPr lang="tr-TR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hipoestrojenik</a:t>
            </a:r>
            <a:r>
              <a:rPr lang="tr-T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bir durum oluşturmak ne kadar avantajlı tartışmalı</a:t>
            </a:r>
          </a:p>
          <a:p>
            <a:endParaRPr lang="tr-TR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Estrojen</a:t>
            </a:r>
            <a:r>
              <a:rPr lang="tr-T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içermeyen ilaçlarla derin </a:t>
            </a:r>
            <a:r>
              <a:rPr lang="tr-TR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hipoestrogenizm</a:t>
            </a:r>
            <a:r>
              <a:rPr lang="tr-T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oluşturmak üreme çağındaki kadınlarda uzun dönemde sorunlara yol açabilir </a:t>
            </a:r>
          </a:p>
          <a:p>
            <a:endParaRPr lang="tr-TR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↓ </a:t>
            </a:r>
            <a:r>
              <a:rPr lang="tr-T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doz OCP kullanımı </a:t>
            </a:r>
            <a:r>
              <a:rPr lang="tr-TR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endometrioma</a:t>
            </a:r>
            <a:r>
              <a:rPr lang="tr-T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tedavisinde ve </a:t>
            </a:r>
            <a:r>
              <a:rPr lang="tr-TR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postop</a:t>
            </a:r>
            <a:r>
              <a:rPr lang="tr-T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endometrioma</a:t>
            </a:r>
            <a:r>
              <a:rPr lang="tr-T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nüksünün</a:t>
            </a:r>
            <a:r>
              <a:rPr lang="tr-T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önlenmesinde tercih edilmeli</a:t>
            </a:r>
            <a:r>
              <a:rPr lang="tr-T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                              </a:t>
            </a:r>
          </a:p>
          <a:p>
            <a:r>
              <a:rPr lang="tr-TR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                  </a:t>
            </a:r>
            <a:r>
              <a:rPr lang="tr-TR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Vercellini</a:t>
            </a:r>
            <a:r>
              <a:rPr lang="tr-TR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2018 </a:t>
            </a:r>
          </a:p>
          <a:p>
            <a:endParaRPr lang="tr-T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5783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>
            <a:extLst>
              <a:ext uri="{FF2B5EF4-FFF2-40B4-BE49-F238E27FC236}">
                <a16:creationId xmlns:a16="http://schemas.microsoft.com/office/drawing/2014/main" id="{1E00E4E4-D0A9-4A12-92F2-DDF70782B1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332656"/>
            <a:ext cx="5257800" cy="160020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3D55E75D-3CB4-4007-9616-B44E17FA15A2}"/>
              </a:ext>
            </a:extLst>
          </p:cNvPr>
          <p:cNvSpPr txBox="1"/>
          <p:nvPr/>
        </p:nvSpPr>
        <p:spPr>
          <a:xfrm>
            <a:off x="323528" y="2348880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20-60 µg/ml optimal; etkinlik, tolerans</a:t>
            </a: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F3785AB5-84F6-4E5B-B204-B8B265FDF31A}"/>
              </a:ext>
            </a:extLst>
          </p:cNvPr>
          <p:cNvSpPr txBox="1"/>
          <p:nvPr/>
        </p:nvSpPr>
        <p:spPr>
          <a:xfrm>
            <a:off x="4435388" y="1448371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Donnez</a:t>
            </a:r>
            <a:r>
              <a:rPr lang="tr-T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2017</a:t>
            </a:r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16045775-E954-47F2-B44D-156A72EDF0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5042757"/>
            <a:ext cx="7416824" cy="1482587"/>
          </a:xfrm>
          <a:prstGeom prst="rect">
            <a:avLst/>
          </a:prstGeom>
        </p:spPr>
      </p:pic>
      <p:sp>
        <p:nvSpPr>
          <p:cNvPr id="7" name="Metin kutusu 6">
            <a:extLst>
              <a:ext uri="{FF2B5EF4-FFF2-40B4-BE49-F238E27FC236}">
                <a16:creationId xmlns:a16="http://schemas.microsoft.com/office/drawing/2014/main" id="{CE708C0A-739A-4FE8-A9E2-3043A0A7FC83}"/>
              </a:ext>
            </a:extLst>
          </p:cNvPr>
          <p:cNvSpPr txBox="1"/>
          <p:nvPr/>
        </p:nvSpPr>
        <p:spPr>
          <a:xfrm>
            <a:off x="4355976" y="4437112"/>
            <a:ext cx="1440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>
                <a:solidFill>
                  <a:schemeClr val="tx1"/>
                </a:solidFill>
              </a:rPr>
              <a:t>v.s</a:t>
            </a:r>
            <a:r>
              <a:rPr lang="tr-TR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64480685-2F8E-40F6-9ADB-9518370A60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2920659"/>
            <a:ext cx="7353300" cy="181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7009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>
            <a:extLst>
              <a:ext uri="{FF2B5EF4-FFF2-40B4-BE49-F238E27FC236}">
                <a16:creationId xmlns:a16="http://schemas.microsoft.com/office/drawing/2014/main" id="{487150D2-59F2-4B55-9CCD-29DD304F2909}"/>
              </a:ext>
            </a:extLst>
          </p:cNvPr>
          <p:cNvSpPr/>
          <p:nvPr/>
        </p:nvSpPr>
        <p:spPr>
          <a:xfrm>
            <a:off x="2339752" y="283295"/>
            <a:ext cx="4257769" cy="76944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tr-TR" b="1" dirty="0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OCP vs. </a:t>
            </a:r>
            <a:r>
              <a:rPr lang="tr-TR" b="1" dirty="0" err="1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Progestin</a:t>
            </a:r>
            <a:endParaRPr lang="tr-TR" b="1" dirty="0">
              <a:solidFill>
                <a:srgbClr val="FF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Dikdörtgen 2">
            <a:extLst>
              <a:ext uri="{FF2B5EF4-FFF2-40B4-BE49-F238E27FC236}">
                <a16:creationId xmlns:a16="http://schemas.microsoft.com/office/drawing/2014/main" id="{2FF2B84E-AE69-4F10-91B4-63DCC8A24E01}"/>
              </a:ext>
            </a:extLst>
          </p:cNvPr>
          <p:cNvSpPr/>
          <p:nvPr/>
        </p:nvSpPr>
        <p:spPr>
          <a:xfrm>
            <a:off x="251520" y="1052736"/>
            <a:ext cx="8712968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tr-TR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Tedavi maliyeti </a:t>
            </a:r>
            <a:r>
              <a:rPr lang="tr-TR" sz="2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tx</a:t>
            </a:r>
            <a:r>
              <a:rPr lang="tr-TR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kesilmesi ya da başlanmamasında bir etken</a:t>
            </a:r>
          </a:p>
          <a:p>
            <a:pPr algn="just"/>
            <a:endParaRPr lang="tr-TR" sz="2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tr-TR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Daha etkin fakat daha pahalı </a:t>
            </a:r>
            <a:r>
              <a:rPr lang="tr-TR" sz="2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tx</a:t>
            </a:r>
            <a:r>
              <a:rPr lang="tr-TR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ajanları OCP cevap vermeyen, </a:t>
            </a:r>
            <a:r>
              <a:rPr lang="tr-TR" sz="2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tolere</a:t>
            </a:r>
            <a:r>
              <a:rPr lang="tr-TR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edemeyen, ya da OCP </a:t>
            </a:r>
            <a:r>
              <a:rPr lang="tr-TR" sz="2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kontraendike</a:t>
            </a:r>
            <a:r>
              <a:rPr lang="tr-TR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olgularda kullanılmalı</a:t>
            </a:r>
          </a:p>
          <a:p>
            <a:pPr algn="just"/>
            <a:endParaRPr lang="tr-TR" sz="2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tr-TR" sz="2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Endometriozis</a:t>
            </a:r>
            <a:r>
              <a:rPr lang="tr-TR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olgularının 2/3 OCP tedavisinden memnun; kalan 1/3 alternatif </a:t>
            </a:r>
            <a:r>
              <a:rPr lang="tr-TR" sz="2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tx</a:t>
            </a:r>
            <a:r>
              <a:rPr lang="tr-TR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opsiyonlarına ihtiyaç var</a:t>
            </a:r>
          </a:p>
          <a:p>
            <a:pPr algn="just"/>
            <a:endParaRPr lang="tr-TR" sz="2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tr-TR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 nedenle ilk basamakta </a:t>
            </a:r>
            <a:r>
              <a:rPr lang="tr-TR" sz="2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↓</a:t>
            </a:r>
            <a:r>
              <a:rPr lang="tr-TR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doz OCP, ikinci basamakta </a:t>
            </a:r>
            <a:r>
              <a:rPr lang="tr-TR" sz="2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progestinler</a:t>
            </a:r>
            <a:r>
              <a:rPr lang="tr-TR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üçüncü basamakta </a:t>
            </a:r>
            <a:r>
              <a:rPr lang="tr-TR" sz="2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GnRHa</a:t>
            </a:r>
            <a:r>
              <a:rPr lang="tr-TR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olduğu bir yaklaşımın benimsenmesi ailelere ve ülkelerin sağlık sistemine yük getirmeyecek bir model olarak ileri sürülebilir                                                                                                </a:t>
            </a:r>
          </a:p>
          <a:p>
            <a:pPr algn="just"/>
            <a:r>
              <a:rPr lang="tr-TR" sz="21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                                     </a:t>
            </a:r>
            <a:r>
              <a:rPr lang="tr-TR" sz="21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Vercellini</a:t>
            </a:r>
            <a:r>
              <a:rPr lang="tr-TR" sz="21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2018</a:t>
            </a:r>
          </a:p>
          <a:p>
            <a:pPr algn="just"/>
            <a:endParaRPr lang="tr-TR" sz="2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tr-TR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Medikal </a:t>
            </a:r>
            <a:r>
              <a:rPr lang="tr-TR" sz="2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tx</a:t>
            </a:r>
            <a:r>
              <a:rPr lang="tr-TR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hastanın maksimum memnun kalması </a:t>
            </a:r>
            <a:r>
              <a:rPr lang="tr-TR" sz="2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tx</a:t>
            </a:r>
            <a:r>
              <a:rPr lang="tr-TR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devamlılığı sağlayacak, muhtemel mükerrer cerrahilerin önüne geçilebilecektir. </a:t>
            </a:r>
          </a:p>
          <a:p>
            <a:pPr algn="just"/>
            <a:r>
              <a:rPr lang="tr-TR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Ömür boyu sürecek bir yönetim planı gerektiren </a:t>
            </a:r>
            <a:r>
              <a:rPr lang="tr-TR" sz="2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endometriozis</a:t>
            </a:r>
            <a:r>
              <a:rPr lang="tr-TR" sz="2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hastalığında bu çok önemli </a:t>
            </a:r>
          </a:p>
        </p:txBody>
      </p:sp>
    </p:spTree>
    <p:extLst>
      <p:ext uri="{BB962C8B-B14F-4D97-AF65-F5344CB8AC3E}">
        <p14:creationId xmlns:p14="http://schemas.microsoft.com/office/powerpoint/2010/main" val="7148442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>
            <a:extLst>
              <a:ext uri="{FF2B5EF4-FFF2-40B4-BE49-F238E27FC236}">
                <a16:creationId xmlns:a16="http://schemas.microsoft.com/office/drawing/2014/main" id="{165A50D8-005A-487B-B637-8E551E929A08}"/>
              </a:ext>
            </a:extLst>
          </p:cNvPr>
          <p:cNvSpPr txBox="1"/>
          <p:nvPr/>
        </p:nvSpPr>
        <p:spPr>
          <a:xfrm>
            <a:off x="1259632" y="980728"/>
            <a:ext cx="648072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tr-TR" sz="4000" b="1" dirty="0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OCP Ne zaman uygun değil;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8347F9BB-4695-4664-A9B9-FA4DDE9F7B48}"/>
              </a:ext>
            </a:extLst>
          </p:cNvPr>
          <p:cNvSpPr txBox="1"/>
          <p:nvPr/>
        </p:nvSpPr>
        <p:spPr>
          <a:xfrm>
            <a:off x="539552" y="2204864"/>
            <a:ext cx="806489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OCP metabolizmasını etkileyebilecek ilaç kullananlarda</a:t>
            </a:r>
          </a:p>
          <a:p>
            <a:endParaRPr lang="tr-TR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Meme muayene/</a:t>
            </a:r>
            <a:r>
              <a:rPr lang="tr-TR" sz="24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USG’de</a:t>
            </a:r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patoloji varlığında</a:t>
            </a:r>
          </a:p>
          <a:p>
            <a:endParaRPr lang="tr-TR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Psikolojik bozukluklarda</a:t>
            </a:r>
          </a:p>
          <a:p>
            <a:endParaRPr lang="tr-TR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VTE riski olanlarda</a:t>
            </a:r>
          </a:p>
          <a:p>
            <a:endParaRPr lang="tr-TR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724607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9B51C8B3-CEE5-4993-9463-2B6804551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332657"/>
            <a:ext cx="2761622" cy="4968551"/>
          </a:xfrm>
        </p:spPr>
        <p:txBody>
          <a:bodyPr>
            <a:normAutofit/>
          </a:bodyPr>
          <a:lstStyle/>
          <a:p>
            <a:r>
              <a:rPr lang="tr-T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ENDOMETRİOMA </a:t>
            </a:r>
          </a:p>
        </p:txBody>
      </p:sp>
      <p:graphicFrame>
        <p:nvGraphicFramePr>
          <p:cNvPr id="5" name="İçerik Yer Tutucusu 2">
            <a:extLst>
              <a:ext uri="{FF2B5EF4-FFF2-40B4-BE49-F238E27FC236}">
                <a16:creationId xmlns:a16="http://schemas.microsoft.com/office/drawing/2014/main" id="{58EE1890-DBE7-4BB4-8F2D-19E6429FA9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1090086"/>
              </p:ext>
            </p:extLst>
          </p:nvPr>
        </p:nvGraphicFramePr>
        <p:xfrm>
          <a:off x="3013142" y="332656"/>
          <a:ext cx="5879338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60952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>
            <a:extLst>
              <a:ext uri="{FF2B5EF4-FFF2-40B4-BE49-F238E27FC236}">
                <a16:creationId xmlns:a16="http://schemas.microsoft.com/office/drawing/2014/main" id="{E5CAA738-0D23-487E-BB3D-BAD79B6F4D0F}"/>
              </a:ext>
            </a:extLst>
          </p:cNvPr>
          <p:cNvSpPr txBox="1"/>
          <p:nvPr/>
        </p:nvSpPr>
        <p:spPr>
          <a:xfrm>
            <a:off x="539552" y="764704"/>
            <a:ext cx="655272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sz="3600" b="1" dirty="0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OMA cerrahisi sonrası OCP?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77B8D47D-6988-457B-BCB1-BB3D63AC17C6}"/>
              </a:ext>
            </a:extLst>
          </p:cNvPr>
          <p:cNvSpPr txBox="1"/>
          <p:nvPr/>
        </p:nvSpPr>
        <p:spPr>
          <a:xfrm>
            <a:off x="179512" y="1916832"/>
            <a:ext cx="864096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Tartışmalı ama tavsiye edilmekte</a:t>
            </a:r>
          </a:p>
          <a:p>
            <a:endParaRPr lang="tr-TR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Kullanım süresi önemli ??</a:t>
            </a:r>
          </a:p>
          <a:p>
            <a:endParaRPr lang="tr-TR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24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Postop</a:t>
            </a:r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OCP kullanımı ağrı/OMA </a:t>
            </a:r>
            <a:r>
              <a:rPr lang="tr-TR" sz="24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nüksünü</a:t>
            </a:r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azaltır </a:t>
            </a:r>
            <a:r>
              <a:rPr lang="tr-TR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Vercellini</a:t>
            </a:r>
            <a:r>
              <a:rPr lang="tr-TR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2008, </a:t>
            </a:r>
            <a:r>
              <a:rPr lang="tr-TR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Takamura</a:t>
            </a:r>
            <a:r>
              <a:rPr lang="tr-TR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2009, </a:t>
            </a:r>
            <a:r>
              <a:rPr lang="tr-TR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Seracchioli</a:t>
            </a:r>
            <a:r>
              <a:rPr lang="tr-TR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2010, </a:t>
            </a:r>
            <a:r>
              <a:rPr lang="tr-TR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Vercellini</a:t>
            </a:r>
            <a:r>
              <a:rPr lang="tr-TR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2010 </a:t>
            </a:r>
          </a:p>
          <a:p>
            <a:endParaRPr lang="tr-TR" sz="2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24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Postop</a:t>
            </a:r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OCP kullanımı faydalı değil </a:t>
            </a:r>
            <a:r>
              <a:rPr lang="tr-TR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Muzii</a:t>
            </a:r>
            <a:r>
              <a:rPr lang="tr-TR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2000, Sesti 2009    </a:t>
            </a:r>
          </a:p>
          <a:p>
            <a:endParaRPr lang="tr-TR" sz="2000" b="1" i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2400" b="1" i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Postop</a:t>
            </a:r>
            <a:r>
              <a:rPr lang="tr-TR" sz="2400" b="1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OCP kullanımı </a:t>
            </a:r>
            <a:r>
              <a:rPr lang="tr-TR" sz="2400" b="1" i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dismenore</a:t>
            </a:r>
            <a:r>
              <a:rPr lang="tr-TR" sz="2400" b="1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olgularında en etkin; OCP </a:t>
            </a:r>
            <a:r>
              <a:rPr lang="tr-TR" sz="2400" b="1" i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endometrial</a:t>
            </a:r>
            <a:r>
              <a:rPr lang="tr-TR" sz="2400" b="1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kanamayı azaltarak </a:t>
            </a:r>
            <a:r>
              <a:rPr lang="tr-TR" sz="2400" b="1" i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dismenorede</a:t>
            </a:r>
            <a:r>
              <a:rPr lang="tr-TR" sz="2400" b="1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etkili </a:t>
            </a:r>
            <a:r>
              <a:rPr lang="tr-TR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Seracchioli</a:t>
            </a:r>
            <a:r>
              <a:rPr lang="tr-TR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2010 </a:t>
            </a:r>
          </a:p>
        </p:txBody>
      </p:sp>
    </p:spTree>
    <p:extLst>
      <p:ext uri="{BB962C8B-B14F-4D97-AF65-F5344CB8AC3E}">
        <p14:creationId xmlns:p14="http://schemas.microsoft.com/office/powerpoint/2010/main" val="34983024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>
            <a:extLst>
              <a:ext uri="{FF2B5EF4-FFF2-40B4-BE49-F238E27FC236}">
                <a16:creationId xmlns:a16="http://schemas.microsoft.com/office/drawing/2014/main" id="{BD6141E2-62F3-45B0-803A-12958299E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99" y="213937"/>
            <a:ext cx="4638675" cy="2047875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C0E0328E-E914-4054-A965-BEEDB153C2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470" y="1992929"/>
            <a:ext cx="5076825" cy="876300"/>
          </a:xfrm>
          <a:prstGeom prst="rect">
            <a:avLst/>
          </a:prstGeom>
        </p:spPr>
      </p:pic>
      <p:sp>
        <p:nvSpPr>
          <p:cNvPr id="4" name="Metin kutusu 3">
            <a:extLst>
              <a:ext uri="{FF2B5EF4-FFF2-40B4-BE49-F238E27FC236}">
                <a16:creationId xmlns:a16="http://schemas.microsoft.com/office/drawing/2014/main" id="{52B1C6BC-79F4-4269-A6D2-A70B06B0E7BB}"/>
              </a:ext>
            </a:extLst>
          </p:cNvPr>
          <p:cNvSpPr txBox="1"/>
          <p:nvPr/>
        </p:nvSpPr>
        <p:spPr>
          <a:xfrm>
            <a:off x="451652" y="3286160"/>
            <a:ext cx="836881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OCP kullanımı ile ilgili çalışmalar </a:t>
            </a:r>
            <a:r>
              <a:rPr lang="tr-TR" sz="2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low-quality</a:t>
            </a:r>
            <a:r>
              <a:rPr lang="tr-TR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</a:p>
          <a:p>
            <a:r>
              <a:rPr lang="tr-TR" sz="2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nonrandom</a:t>
            </a:r>
            <a:r>
              <a:rPr lang="tr-TR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tx</a:t>
            </a:r>
            <a:r>
              <a:rPr lang="tr-TR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atama, </a:t>
            </a:r>
            <a:r>
              <a:rPr lang="tr-TR" sz="2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plasebo</a:t>
            </a:r>
            <a:r>
              <a:rPr lang="tr-TR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yokluğu </a:t>
            </a:r>
          </a:p>
          <a:p>
            <a:endParaRPr lang="tr-TR"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2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GnRHa</a:t>
            </a:r>
            <a:r>
              <a:rPr lang="tr-TR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sz="2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dienogest</a:t>
            </a:r>
            <a:r>
              <a:rPr lang="tr-TR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high-quality</a:t>
            </a:r>
            <a:r>
              <a:rPr lang="tr-TR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r>
              <a:rPr lang="tr-TR" sz="2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Pharma</a:t>
            </a:r>
            <a:r>
              <a:rPr lang="tr-TR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endüstrisi</a:t>
            </a:r>
          </a:p>
        </p:txBody>
      </p:sp>
      <p:sp>
        <p:nvSpPr>
          <p:cNvPr id="6" name="Dikdörtgen 5">
            <a:extLst>
              <a:ext uri="{FF2B5EF4-FFF2-40B4-BE49-F238E27FC236}">
                <a16:creationId xmlns:a16="http://schemas.microsoft.com/office/drawing/2014/main" id="{20B1E1A4-AF6C-468F-8D25-36904FDEE082}"/>
              </a:ext>
            </a:extLst>
          </p:cNvPr>
          <p:cNvSpPr/>
          <p:nvPr/>
        </p:nvSpPr>
        <p:spPr>
          <a:xfrm>
            <a:off x="4933589" y="2869229"/>
            <a:ext cx="23042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000" b="1" i="1" dirty="0" err="1">
                <a:solidFill>
                  <a:srgbClr val="FF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Vercellini</a:t>
            </a:r>
            <a:r>
              <a:rPr lang="tr-TR" sz="2000" b="1" i="1" dirty="0">
                <a:solidFill>
                  <a:srgbClr val="FF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2018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646A768A-B004-4157-95A4-A0EC436383A4}"/>
              </a:ext>
            </a:extLst>
          </p:cNvPr>
          <p:cNvSpPr txBox="1"/>
          <p:nvPr/>
        </p:nvSpPr>
        <p:spPr>
          <a:xfrm>
            <a:off x="422470" y="5889385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Endometriozisde</a:t>
            </a:r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OCP kullanımı </a:t>
            </a:r>
            <a:r>
              <a:rPr lang="tr-TR" sz="24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off-label</a:t>
            </a:r>
            <a:r>
              <a:rPr lang="tr-T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(endüstrinin etkisi)</a:t>
            </a:r>
          </a:p>
        </p:txBody>
      </p:sp>
    </p:spTree>
    <p:extLst>
      <p:ext uri="{BB962C8B-B14F-4D97-AF65-F5344CB8AC3E}">
        <p14:creationId xmlns:p14="http://schemas.microsoft.com/office/powerpoint/2010/main" val="9370347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コンテンツ プレースホルダー 3"/>
          <p:cNvSpPr>
            <a:spLocks noGrp="1"/>
          </p:cNvSpPr>
          <p:nvPr>
            <p:ph idx="4294967295"/>
          </p:nvPr>
        </p:nvSpPr>
        <p:spPr>
          <a:xfrm>
            <a:off x="2911475" y="1831975"/>
            <a:ext cx="6232525" cy="4462463"/>
          </a:xfrm>
        </p:spPr>
        <p:txBody>
          <a:bodyPr/>
          <a:lstStyle/>
          <a:p>
            <a:pPr marL="0" indent="0">
              <a:buFontTx/>
              <a:buNone/>
              <a:tabLst>
                <a:tab pos="2347913" algn="l"/>
              </a:tabLst>
            </a:pPr>
            <a:endParaRPr lang="en-US" altLang="ja-JP" sz="2000" b="1" dirty="0">
              <a:solidFill>
                <a:schemeClr val="tx2"/>
              </a:solidFill>
              <a:ea typeface="MS PGothic" charset="-128"/>
            </a:endParaRPr>
          </a:p>
          <a:p>
            <a:pPr marL="0" indent="0">
              <a:buFontTx/>
              <a:buNone/>
              <a:tabLst>
                <a:tab pos="2347913" algn="l"/>
              </a:tabLst>
            </a:pPr>
            <a:endParaRPr lang="en-US" altLang="ja-JP" sz="2000" b="1" dirty="0">
              <a:solidFill>
                <a:schemeClr val="tx2"/>
              </a:solidFill>
              <a:ea typeface="MS PGothic" charset="-128"/>
            </a:endParaRPr>
          </a:p>
          <a:p>
            <a:pPr marL="0" indent="0">
              <a:buFontTx/>
              <a:buNone/>
              <a:tabLst>
                <a:tab pos="2347913" algn="l"/>
              </a:tabLst>
            </a:pPr>
            <a:endParaRPr kumimoji="1" lang="ja-JP" altLang="en-US" sz="2000" b="1" dirty="0">
              <a:solidFill>
                <a:schemeClr val="tx2"/>
              </a:solidFill>
              <a:ea typeface="MS PGothic" charset="-128"/>
            </a:endParaRPr>
          </a:p>
        </p:txBody>
      </p:sp>
      <p:sp>
        <p:nvSpPr>
          <p:cNvPr id="73729" name="タイトル 2"/>
          <p:cNvSpPr>
            <a:spLocks noGrp="1"/>
          </p:cNvSpPr>
          <p:nvPr>
            <p:ph type="title" idx="4294967295"/>
          </p:nvPr>
        </p:nvSpPr>
        <p:spPr>
          <a:xfrm>
            <a:off x="287711" y="620713"/>
            <a:ext cx="8568952" cy="1030287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tr-TR" altLang="ja-JP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MS PGothic" charset="-128"/>
                <a:cs typeface="Calibri" panose="020F0502020204030204" pitchFamily="34" charset="0"/>
              </a:rPr>
              <a:t>ÖZET</a:t>
            </a:r>
            <a:endParaRPr kumimoji="1" lang="ja-JP" alt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MS PGothic" charset="-128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69781" y="1412776"/>
            <a:ext cx="8568952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1200"/>
              </a:spcBef>
              <a:buSzPct val="90000"/>
              <a:buBlip>
                <a:blip r:embed="rId2"/>
              </a:buBlip>
            </a:pPr>
            <a:r>
              <a:rPr lang="tr-TR" altLang="en-US" sz="2800" b="1" dirty="0" err="1"/>
              <a:t>Endometrioma</a:t>
            </a:r>
            <a:r>
              <a:rPr lang="tr-TR" altLang="en-US" sz="2800" b="1" dirty="0"/>
              <a:t> olgularının medikal tedavisinde farklı ajanlar kullanılabilir</a:t>
            </a:r>
          </a:p>
          <a:p>
            <a:pPr eaLnBrk="1" hangingPunct="1">
              <a:spcBef>
                <a:spcPts val="1200"/>
              </a:spcBef>
              <a:buSzPct val="90000"/>
              <a:buBlip>
                <a:blip r:embed="rId2"/>
              </a:buBlip>
            </a:pPr>
            <a:endParaRPr lang="tr-TR" altLang="en-US" sz="2800" b="1" dirty="0"/>
          </a:p>
          <a:p>
            <a:pPr eaLnBrk="1" hangingPunct="1">
              <a:spcBef>
                <a:spcPts val="1200"/>
              </a:spcBef>
              <a:buSzPct val="90000"/>
              <a:buBlip>
                <a:blip r:embed="rId2"/>
              </a:buBlip>
            </a:pPr>
            <a:r>
              <a:rPr lang="tr-TR" altLang="en-US" sz="2800" b="1" dirty="0"/>
              <a:t>Ağrıyı azaltmak, lezyonu küçültmek, </a:t>
            </a:r>
            <a:r>
              <a:rPr lang="tr-TR" altLang="en-US" sz="2800" b="1" dirty="0" err="1"/>
              <a:t>nüksü</a:t>
            </a:r>
            <a:r>
              <a:rPr lang="tr-TR" altLang="en-US" sz="2800" b="1" dirty="0"/>
              <a:t> önlemek</a:t>
            </a:r>
          </a:p>
          <a:p>
            <a:pPr eaLnBrk="1" hangingPunct="1">
              <a:spcBef>
                <a:spcPts val="1200"/>
              </a:spcBef>
              <a:buSzPct val="90000"/>
              <a:buBlip>
                <a:blip r:embed="rId2"/>
              </a:buBlip>
            </a:pPr>
            <a:endParaRPr lang="tr-TR" altLang="en-US" sz="2800" b="1" dirty="0"/>
          </a:p>
          <a:p>
            <a:pPr eaLnBrk="1" hangingPunct="1">
              <a:spcBef>
                <a:spcPts val="1200"/>
              </a:spcBef>
              <a:buSzPct val="90000"/>
              <a:buBlip>
                <a:blip r:embed="rId2"/>
              </a:buBlip>
            </a:pPr>
            <a:r>
              <a:rPr lang="tr-TR" altLang="en-US" sz="2800" b="1" dirty="0"/>
              <a:t>İlk basamak tedavide OCP etkin, uygun maliyet, emniyetli, az yan etki, yüksek hasta toleransı ve çeşitlilik avantajı nedeniyle tercih edilmesi önerilmekte </a:t>
            </a:r>
            <a:endParaRPr lang="da-DK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3655312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6FC414A-DEC1-46C7-87DF-C3FF46D4CD1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51520" y="5429266"/>
            <a:ext cx="86616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tr-TR" sz="37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DİKKATİNİZ İÇİN TEŞEKKÜRLER</a:t>
            </a:r>
            <a:endParaRPr lang="en-US" sz="37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Resim 1">
            <a:extLst>
              <a:ext uri="{FF2B5EF4-FFF2-40B4-BE49-F238E27FC236}">
                <a16:creationId xmlns:a16="http://schemas.microsoft.com/office/drawing/2014/main" id="{A9940B65-AC7E-441B-94A5-824BF20903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720" r="1674"/>
          <a:stretch/>
        </p:blipFill>
        <p:spPr>
          <a:xfrm>
            <a:off x="1619672" y="903303"/>
            <a:ext cx="6197242" cy="4525963"/>
          </a:xfrm>
          <a:prstGeom prst="rect">
            <a:avLst/>
          </a:prstGeom>
          <a:noFill/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9278C32F-A670-4AFA-BCC7-35CC78B828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024" y="343150"/>
            <a:ext cx="3960440" cy="5462114"/>
          </a:xfrm>
          <a:prstGeom prst="rect">
            <a:avLst/>
          </a:prstGeom>
          <a:solidFill>
            <a:srgbClr val="F42EB2">
              <a:alpha val="46000"/>
            </a:srgbClr>
          </a:solidFill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8F307399-8AA4-423F-947E-66718E33B5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536" y="285735"/>
            <a:ext cx="4392488" cy="5375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864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6C5BA448-3E4E-4041-84BA-52C55458279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tr-TR" sz="3600" b="1" dirty="0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ENDOMETRİOMA OLGUSUNDA YÖNETİM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AF5A2B4-BD32-40F2-B9D6-2D857EC874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2636912"/>
            <a:ext cx="7992887" cy="3960439"/>
          </a:xfrm>
        </p:spPr>
        <p:txBody>
          <a:bodyPr/>
          <a:lstStyle/>
          <a:p>
            <a:r>
              <a:rPr lang="tr-TR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Semptom</a:t>
            </a:r>
          </a:p>
          <a:p>
            <a:r>
              <a:rPr lang="tr-TR" sz="28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Fertilite</a:t>
            </a:r>
            <a:r>
              <a:rPr lang="tr-TR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isteği</a:t>
            </a:r>
          </a:p>
          <a:p>
            <a:r>
              <a:rPr lang="tr-TR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</a:t>
            </a:r>
          </a:p>
          <a:p>
            <a:r>
              <a:rPr lang="tr-TR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Yaş</a:t>
            </a:r>
          </a:p>
          <a:p>
            <a:r>
              <a:rPr lang="tr-TR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Lezyon boyutu</a:t>
            </a:r>
          </a:p>
          <a:p>
            <a:r>
              <a:rPr lang="tr-TR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DIE varlığı</a:t>
            </a:r>
          </a:p>
          <a:p>
            <a:pPr marL="0" indent="0">
              <a:buNone/>
            </a:pPr>
            <a:r>
              <a:rPr lang="tr-TR" sz="28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</a:t>
            </a:r>
            <a:r>
              <a:rPr lang="tr-TR" sz="4000" b="1" u="sng" dirty="0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Belirleyici!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34986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8654EE67-9FA5-4029-AC18-6F329926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467418"/>
            <a:ext cx="8136904" cy="1593430"/>
          </a:xfrm>
          <a:solidFill>
            <a:srgbClr val="FFFFFF"/>
          </a:solidFill>
        </p:spPr>
        <p:txBody>
          <a:bodyPr>
            <a:normAutofit/>
          </a:bodyPr>
          <a:lstStyle/>
          <a:p>
            <a:pPr algn="ctr"/>
            <a:r>
              <a:rPr lang="tr-TR" sz="2800" b="1" dirty="0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HANGİ ENDOMETRİOMA OLGUSUNDA </a:t>
            </a:r>
            <a:br>
              <a:rPr lang="tr-TR" sz="2800" b="1" dirty="0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tr-TR" sz="2800" b="1" dirty="0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MEDİKAL TEDAVİ?</a:t>
            </a:r>
            <a:endParaRPr lang="tr-TR" sz="2800" b="1" dirty="0">
              <a:solidFill>
                <a:srgbClr val="FF2929"/>
              </a:solidFill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DDE5FED-80B1-47B0-AEA7-6B4251B08A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7260" y="1772816"/>
            <a:ext cx="7269480" cy="3837028"/>
          </a:xfrm>
        </p:spPr>
        <p:txBody>
          <a:bodyPr>
            <a:normAutofit/>
          </a:bodyPr>
          <a:lstStyle/>
          <a:p>
            <a:endParaRPr lang="tr-TR" sz="2400" u="sng" dirty="0">
              <a:solidFill>
                <a:srgbClr val="40404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2400" u="sng" dirty="0" err="1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Painful</a:t>
            </a:r>
            <a:r>
              <a:rPr lang="tr-TR" sz="2400" u="sng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OMA</a:t>
            </a:r>
            <a:r>
              <a:rPr lang="tr-TR" sz="2400" dirty="0">
                <a:solidFill>
                  <a:srgbClr val="40404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  <a:r>
              <a:rPr lang="tr-TR" sz="2400" dirty="0" err="1">
                <a:solidFill>
                  <a:srgbClr val="40404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pelvik</a:t>
            </a:r>
            <a:r>
              <a:rPr lang="tr-TR" sz="2400" dirty="0">
                <a:solidFill>
                  <a:srgbClr val="40404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ağrı +, </a:t>
            </a:r>
            <a:r>
              <a:rPr lang="tr-TR" sz="2400" dirty="0" err="1">
                <a:solidFill>
                  <a:srgbClr val="40404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infertilite</a:t>
            </a:r>
            <a:r>
              <a:rPr lang="tr-TR" sz="2400" dirty="0">
                <a:solidFill>
                  <a:srgbClr val="40404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 çocuk istemi –</a:t>
            </a:r>
          </a:p>
          <a:p>
            <a:endParaRPr lang="tr-TR" sz="2400" u="sng" dirty="0">
              <a:solidFill>
                <a:srgbClr val="40404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2400" u="sng" dirty="0" err="1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Painful</a:t>
            </a:r>
            <a:r>
              <a:rPr lang="tr-TR" sz="2400" u="sng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OMA </a:t>
            </a:r>
            <a:r>
              <a:rPr lang="tr-TR" sz="2400" u="sng" dirty="0" err="1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tx’de</a:t>
            </a:r>
            <a:r>
              <a:rPr lang="tr-TR" sz="2400" u="sng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ilk basamak</a:t>
            </a:r>
            <a:r>
              <a:rPr lang="tr-TR" sz="2400" dirty="0">
                <a:solidFill>
                  <a:srgbClr val="40404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  <a:r>
              <a:rPr lang="tr-TR" sz="2400" dirty="0" err="1">
                <a:solidFill>
                  <a:srgbClr val="40404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hormonal</a:t>
            </a:r>
            <a:r>
              <a:rPr lang="tr-TR" sz="2400" dirty="0">
                <a:solidFill>
                  <a:srgbClr val="40404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medikal </a:t>
            </a:r>
            <a:r>
              <a:rPr lang="tr-TR" sz="2400" dirty="0" err="1">
                <a:solidFill>
                  <a:srgbClr val="40404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tx</a:t>
            </a:r>
            <a:r>
              <a:rPr lang="tr-TR" sz="2400" dirty="0">
                <a:solidFill>
                  <a:srgbClr val="40404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     </a:t>
            </a:r>
          </a:p>
          <a:p>
            <a:pPr marL="0" indent="0">
              <a:buNone/>
            </a:pPr>
            <a:r>
              <a:rPr lang="tr-TR" sz="2400" i="1" dirty="0">
                <a:solidFill>
                  <a:srgbClr val="40404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</a:t>
            </a:r>
            <a:r>
              <a:rPr lang="tr-TR" b="1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Ferrero</a:t>
            </a:r>
            <a:r>
              <a:rPr lang="tr-TR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al., 2015</a:t>
            </a:r>
          </a:p>
          <a:p>
            <a:endParaRPr lang="tr-TR" sz="2400" u="sng" dirty="0">
              <a:solidFill>
                <a:srgbClr val="40404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2400" u="sng" dirty="0" err="1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Painful</a:t>
            </a:r>
            <a:r>
              <a:rPr lang="tr-TR" sz="2400" u="sng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OMA </a:t>
            </a:r>
            <a:r>
              <a:rPr lang="tr-TR" sz="2400" u="sng" dirty="0" err="1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tx’de</a:t>
            </a:r>
            <a:r>
              <a:rPr lang="tr-TR" sz="2400" u="sng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ilk tercih </a:t>
            </a:r>
            <a:r>
              <a:rPr lang="tr-TR" sz="2400" u="sng" dirty="0" err="1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hormonal</a:t>
            </a:r>
            <a:r>
              <a:rPr lang="tr-TR" sz="2400" u="sng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medikal </a:t>
            </a:r>
            <a:r>
              <a:rPr lang="tr-TR" sz="2400" u="sng" dirty="0" err="1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tx</a:t>
            </a:r>
            <a:r>
              <a:rPr lang="tr-TR" sz="2400" u="sng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ajanı</a:t>
            </a:r>
            <a:r>
              <a:rPr lang="tr-TR" sz="2400" dirty="0">
                <a:solidFill>
                  <a:srgbClr val="40404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 OCP ve </a:t>
            </a:r>
            <a:r>
              <a:rPr lang="tr-TR" sz="2400" dirty="0" err="1">
                <a:solidFill>
                  <a:srgbClr val="40404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Progestogens</a:t>
            </a:r>
            <a:endParaRPr lang="tr-TR" sz="2400" dirty="0">
              <a:solidFill>
                <a:srgbClr val="40404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tr-TR" dirty="0">
              <a:solidFill>
                <a:srgbClr val="404040"/>
              </a:solidFill>
            </a:endParaRPr>
          </a:p>
          <a:p>
            <a:pPr marL="0" indent="0">
              <a:buNone/>
            </a:pPr>
            <a:endParaRPr lang="tr-TR" dirty="0">
              <a:solidFill>
                <a:srgbClr val="404040"/>
              </a:solidFill>
            </a:endParaRPr>
          </a:p>
          <a:p>
            <a:pPr marL="0" indent="0">
              <a:buNone/>
            </a:pPr>
            <a:endParaRPr lang="tr-TR" dirty="0">
              <a:solidFill>
                <a:srgbClr val="404040"/>
              </a:solidFill>
            </a:endParaRPr>
          </a:p>
          <a:p>
            <a:endParaRPr lang="tr-TR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655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423988"/>
            <a:ext cx="8447088" cy="5173662"/>
          </a:xfrm>
        </p:spPr>
        <p:txBody>
          <a:bodyPr/>
          <a:lstStyle/>
          <a:p>
            <a:pPr marL="457200" lvl="1" indent="-457200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67544" y="260350"/>
            <a:ext cx="8173219" cy="817563"/>
          </a:xfrm>
        </p:spPr>
        <p:txBody>
          <a:bodyPr>
            <a:noAutofit/>
          </a:bodyPr>
          <a:lstStyle/>
          <a:p>
            <a:pPr lvl="0" algn="ctr"/>
            <a:r>
              <a:rPr lang="tr-TR" sz="2400" b="1" dirty="0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HANGİ ENDOMETRİOMA OLGUSUNDA OCP?</a:t>
            </a:r>
            <a:r>
              <a:rPr lang="fr-CH" altLang="en-US" sz="2400" b="1" dirty="0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2400" b="1" dirty="0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2400" b="1" dirty="0">
              <a:solidFill>
                <a:srgbClr val="FF29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1C654BF1-AFA9-463D-8BD9-91343502C3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524" y="1105064"/>
            <a:ext cx="8568952" cy="5548584"/>
          </a:xfrm>
          <a:prstGeom prst="rect">
            <a:avLst/>
          </a:prstGeom>
        </p:spPr>
      </p:pic>
      <p:sp>
        <p:nvSpPr>
          <p:cNvPr id="5" name="Metin kutusu 4">
            <a:extLst>
              <a:ext uri="{FF2B5EF4-FFF2-40B4-BE49-F238E27FC236}">
                <a16:creationId xmlns:a16="http://schemas.microsoft.com/office/drawing/2014/main" id="{063574E7-600C-4337-97B4-7E1E186F16AD}"/>
              </a:ext>
            </a:extLst>
          </p:cNvPr>
          <p:cNvSpPr txBox="1"/>
          <p:nvPr/>
        </p:nvSpPr>
        <p:spPr>
          <a:xfrm>
            <a:off x="6061508" y="6046822"/>
            <a:ext cx="2794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Johnstone</a:t>
            </a:r>
            <a:r>
              <a:rPr lang="tr-TR" sz="20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000" b="1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sz="20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Link 2015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F983DB0-E9B8-4ED3-B64E-99E83FE615BD}"/>
              </a:ext>
            </a:extLst>
          </p:cNvPr>
          <p:cNvSpPr/>
          <p:nvPr/>
        </p:nvSpPr>
        <p:spPr bwMode="auto">
          <a:xfrm>
            <a:off x="4067944" y="3645024"/>
            <a:ext cx="1512168" cy="864096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8" tIns="46030" rIns="92058" bIns="4603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</a:pPr>
            <a:endParaRPr kumimoji="0" lang="tr-TR" sz="4400" b="1" i="0" u="none" strike="noStrike" cap="none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7" name="Dikdörtgen: Köşeleri Yuvarlatılmış 6">
            <a:extLst>
              <a:ext uri="{FF2B5EF4-FFF2-40B4-BE49-F238E27FC236}">
                <a16:creationId xmlns:a16="http://schemas.microsoft.com/office/drawing/2014/main" id="{8B13A9AC-8282-4A30-99E9-56A07175FFC5}"/>
              </a:ext>
            </a:extLst>
          </p:cNvPr>
          <p:cNvSpPr/>
          <p:nvPr/>
        </p:nvSpPr>
        <p:spPr bwMode="auto">
          <a:xfrm>
            <a:off x="4067944" y="3892107"/>
            <a:ext cx="1191047" cy="545005"/>
          </a:xfrm>
          <a:prstGeom prst="roundRect">
            <a:avLst/>
          </a:prstGeom>
          <a:solidFill>
            <a:schemeClr val="accent1">
              <a:alpha val="3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8" tIns="46030" rIns="92058" bIns="4603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</a:pPr>
            <a:endParaRPr kumimoji="0" lang="tr-TR" sz="4400" b="1" i="0" u="none" strike="noStrike" cap="none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3EECA8F-F9E4-42D9-A61D-77608B820905}"/>
              </a:ext>
            </a:extLst>
          </p:cNvPr>
          <p:cNvSpPr/>
          <p:nvPr/>
        </p:nvSpPr>
        <p:spPr bwMode="auto">
          <a:xfrm>
            <a:off x="5580112" y="1475435"/>
            <a:ext cx="2016224" cy="777596"/>
          </a:xfrm>
          <a:prstGeom prst="ellipse">
            <a:avLst/>
          </a:prstGeom>
          <a:solidFill>
            <a:srgbClr val="FFFF00">
              <a:alpha val="27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8" tIns="46030" rIns="92058" bIns="4603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</a:pPr>
            <a:r>
              <a:rPr kumimoji="0" lang="tr-TR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          ?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33253CF-65FE-4573-9FC1-9AACCEF5C3B6}"/>
              </a:ext>
            </a:extLst>
          </p:cNvPr>
          <p:cNvSpPr/>
          <p:nvPr/>
        </p:nvSpPr>
        <p:spPr bwMode="auto">
          <a:xfrm>
            <a:off x="6004980" y="1550815"/>
            <a:ext cx="1440160" cy="582042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58" tIns="46030" rIns="92058" bIns="4603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</a:pPr>
            <a:endParaRPr kumimoji="0" lang="tr-TR" sz="4400" b="1" i="0" u="none" strike="noStrike" cap="none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417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>
            <a:extLst>
              <a:ext uri="{FF2B5EF4-FFF2-40B4-BE49-F238E27FC236}">
                <a16:creationId xmlns:a16="http://schemas.microsoft.com/office/drawing/2014/main" id="{92DFB7B9-CC50-44A8-AC9B-ACD5A48319F4}"/>
              </a:ext>
            </a:extLst>
          </p:cNvPr>
          <p:cNvSpPr txBox="1"/>
          <p:nvPr/>
        </p:nvSpPr>
        <p:spPr>
          <a:xfrm>
            <a:off x="899592" y="500479"/>
            <a:ext cx="7200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ENDOMETRİOMA BOYUTUNU KÜÇÜLTMEK İÇİN OCP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11553E34-3D4F-4306-8420-65C0625B2370}"/>
              </a:ext>
            </a:extLst>
          </p:cNvPr>
          <p:cNvSpPr txBox="1"/>
          <p:nvPr/>
        </p:nvSpPr>
        <p:spPr>
          <a:xfrm>
            <a:off x="260393" y="1766287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İnsidental</a:t>
            </a:r>
            <a:r>
              <a:rPr lang="tr-TR" sz="3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tespit edilen OMA tedavisi ? </a:t>
            </a: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E8C2B89D-729C-485F-8821-738C1002D66E}"/>
              </a:ext>
            </a:extLst>
          </p:cNvPr>
          <p:cNvSpPr txBox="1"/>
          <p:nvPr/>
        </p:nvSpPr>
        <p:spPr>
          <a:xfrm>
            <a:off x="341530" y="2725218"/>
            <a:ext cx="85509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cm’den büyük </a:t>
            </a:r>
            <a:r>
              <a:rPr lang="tr-TR" sz="32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endometriomanın</a:t>
            </a:r>
            <a:r>
              <a:rPr lang="tr-TR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boyutunu küçülttüğü gösterilmiş </a:t>
            </a:r>
            <a:r>
              <a:rPr lang="tr-TR" sz="20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Harada et al., 2008; </a:t>
            </a:r>
            <a:r>
              <a:rPr lang="tr-TR" sz="2000" b="1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Taniguchi</a:t>
            </a:r>
            <a:r>
              <a:rPr lang="tr-TR" sz="20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al., 2015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391D6B03-6764-4D48-B77A-6C6DECCE2EF5}"/>
              </a:ext>
            </a:extLst>
          </p:cNvPr>
          <p:cNvSpPr txBox="1"/>
          <p:nvPr/>
        </p:nvSpPr>
        <p:spPr>
          <a:xfrm>
            <a:off x="467544" y="4409787"/>
            <a:ext cx="88357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&gt;3 cm OMA ve </a:t>
            </a:r>
            <a:r>
              <a:rPr lang="tr-TR" sz="3200" b="1" dirty="0" err="1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dismenore</a:t>
            </a:r>
            <a:r>
              <a:rPr lang="tr-TR" sz="3200" b="1" dirty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 olgularında 6 ay OCP ile OMA boyutunda </a:t>
            </a:r>
            <a:r>
              <a:rPr lang="tr-TR" sz="32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↓ </a:t>
            </a:r>
            <a:r>
              <a:rPr lang="tr-TR" sz="1800" b="1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Taniguchi</a:t>
            </a:r>
            <a:r>
              <a:rPr lang="tr-TR" sz="18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al., 2015</a:t>
            </a:r>
            <a:endParaRPr lang="tr-TR" sz="1800" b="1" dirty="0">
              <a:solidFill>
                <a:schemeClr val="tx1"/>
              </a:solidFill>
              <a:latin typeface="+mj-lt"/>
              <a:cs typeface="Calibri" panose="020F0502020204030204" pitchFamily="34" charset="0"/>
            </a:endParaRPr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508222A5-03B0-45A2-99F0-C5A060CEB1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594" y="504876"/>
            <a:ext cx="7077075" cy="607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322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5EE1D991-F3FB-48F4-B1D8-054D3E6CD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6045" y="548680"/>
            <a:ext cx="5937755" cy="1296144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tr-TR" sz="3600" b="1" dirty="0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ENDOMETRİOMA’DA OCP</a:t>
            </a:r>
            <a:br>
              <a:rPr lang="tr-TR" sz="3600" b="1" dirty="0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tr-TR" sz="3600" b="1" dirty="0">
                <a:solidFill>
                  <a:srgbClr val="FF29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MEKANİZMA 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ACC3DE1-B3AF-4209-8767-B3A07C01FA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2332037"/>
            <a:ext cx="8686800" cy="4525963"/>
          </a:xfrm>
        </p:spPr>
        <p:txBody>
          <a:bodyPr/>
          <a:lstStyle/>
          <a:p>
            <a:r>
              <a:rPr lang="tr-TR" sz="2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Endometrial</a:t>
            </a:r>
            <a:r>
              <a:rPr lang="tr-TR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dokuda </a:t>
            </a:r>
            <a:r>
              <a:rPr lang="tr-TR" sz="2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atrofi</a:t>
            </a:r>
            <a:r>
              <a:rPr lang="tr-TR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(mense </a:t>
            </a:r>
            <a:r>
              <a:rPr lang="tr-TR" sz="2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inhibisyonu</a:t>
            </a:r>
            <a:r>
              <a:rPr lang="tr-TR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tr-TR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PG üretimini ↓</a:t>
            </a:r>
          </a:p>
          <a:p>
            <a:r>
              <a:rPr lang="tr-TR" sz="2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Enflamasyonu</a:t>
            </a:r>
            <a:r>
              <a:rPr lang="tr-TR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↓</a:t>
            </a:r>
          </a:p>
          <a:p>
            <a:r>
              <a:rPr lang="tr-TR" sz="2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Ovulasyonu</a:t>
            </a:r>
            <a:r>
              <a:rPr lang="tr-TR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suprese</a:t>
            </a:r>
            <a:r>
              <a:rPr lang="tr-TR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eder</a:t>
            </a:r>
          </a:p>
          <a:p>
            <a:r>
              <a:rPr lang="tr-TR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Hücre </a:t>
            </a:r>
            <a:r>
              <a:rPr lang="tr-TR" sz="2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proliferasyonunu</a:t>
            </a:r>
            <a:r>
              <a:rPr lang="tr-TR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↓ </a:t>
            </a:r>
            <a:r>
              <a:rPr lang="tr-TR" sz="2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apoptozisi</a:t>
            </a:r>
            <a:r>
              <a:rPr lang="tr-TR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↑</a:t>
            </a:r>
          </a:p>
          <a:p>
            <a:pPr marL="0" indent="0">
              <a:buNone/>
            </a:pPr>
            <a:endParaRPr lang="tr-TR" dirty="0"/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CF2FB378-DE32-4650-B0FF-8827B01594BE}"/>
              </a:ext>
            </a:extLst>
          </p:cNvPr>
          <p:cNvSpPr txBox="1"/>
          <p:nvPr/>
        </p:nvSpPr>
        <p:spPr>
          <a:xfrm>
            <a:off x="5364088" y="6126163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Taniguchi</a:t>
            </a:r>
            <a:r>
              <a:rPr lang="tr-TR" sz="28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al., 2015</a:t>
            </a:r>
          </a:p>
        </p:txBody>
      </p:sp>
    </p:spTree>
    <p:extLst>
      <p:ext uri="{BB962C8B-B14F-4D97-AF65-F5344CB8AC3E}">
        <p14:creationId xmlns:p14="http://schemas.microsoft.com/office/powerpoint/2010/main" val="2960138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>
            <a:extLst>
              <a:ext uri="{FF2B5EF4-FFF2-40B4-BE49-F238E27FC236}">
                <a16:creationId xmlns:a16="http://schemas.microsoft.com/office/drawing/2014/main" id="{1A6A5F7A-BE21-4F14-9DC1-B7B4AE501A9E}"/>
              </a:ext>
            </a:extLst>
          </p:cNvPr>
          <p:cNvSpPr txBox="1"/>
          <p:nvPr/>
        </p:nvSpPr>
        <p:spPr>
          <a:xfrm>
            <a:off x="1043608" y="1268760"/>
            <a:ext cx="6912768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ACOG</a:t>
            </a:r>
          </a:p>
          <a:p>
            <a:r>
              <a:rPr lang="tr-TR" sz="3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ASRM</a:t>
            </a:r>
          </a:p>
          <a:p>
            <a:r>
              <a:rPr lang="tr-TR" sz="3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ESHRE</a:t>
            </a:r>
          </a:p>
          <a:p>
            <a:r>
              <a:rPr lang="tr-TR" sz="3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CFAS</a:t>
            </a:r>
          </a:p>
          <a:p>
            <a:endParaRPr lang="tr-TR" sz="36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tr-TR" sz="36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OCP </a:t>
            </a:r>
            <a:r>
              <a:rPr lang="tr-TR" sz="3600" i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endometriozis</a:t>
            </a:r>
            <a:r>
              <a:rPr lang="tr-TR" sz="36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bağlı </a:t>
            </a:r>
            <a:r>
              <a:rPr lang="tr-TR" sz="3600" i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pelvik</a:t>
            </a:r>
            <a:r>
              <a:rPr lang="tr-TR" sz="36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ağrı ve </a:t>
            </a:r>
            <a:r>
              <a:rPr lang="tr-TR" sz="3600" i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dismenore</a:t>
            </a:r>
            <a:r>
              <a:rPr lang="tr-TR" sz="36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3600" i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tx</a:t>
            </a:r>
            <a:r>
              <a:rPr lang="tr-TR" sz="36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ilk basamak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9885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B842F636-F329-49E2-BF28-18DD82E58C42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267744" y="260648"/>
            <a:ext cx="6686168" cy="24857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15901" y="836712"/>
            <a:ext cx="2123852" cy="45365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en-US" sz="3200" b="1" dirty="0">
                <a:solidFill>
                  <a:srgbClr val="FF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ESHRE </a:t>
            </a:r>
            <a:r>
              <a:rPr lang="tr-TR" sz="3200" b="1" dirty="0" err="1">
                <a:solidFill>
                  <a:srgbClr val="FF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Guideline</a:t>
            </a:r>
            <a:r>
              <a:rPr lang="tr-TR" sz="3200" b="1" dirty="0">
                <a:solidFill>
                  <a:srgbClr val="FF29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(2014) </a:t>
            </a:r>
            <a:endParaRPr lang="en-US" sz="3200" b="1" dirty="0">
              <a:solidFill>
                <a:srgbClr val="FF292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F4BB2C0A-BB75-464E-8A9E-26DAB252E9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2895498"/>
            <a:ext cx="6686167" cy="2320505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9E9F5640-AB12-40D9-99CE-00ABFD9ECE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900" y="5297388"/>
            <a:ext cx="8721188" cy="1447800"/>
          </a:xfrm>
          <a:prstGeom prst="rect">
            <a:avLst/>
          </a:prstGeom>
        </p:spPr>
      </p:pic>
      <p:pic>
        <p:nvPicPr>
          <p:cNvPr id="1026" name="Picture 2" descr="eshre ile ilgili görsel sonucu">
            <a:extLst>
              <a:ext uri="{FF2B5EF4-FFF2-40B4-BE49-F238E27FC236}">
                <a16:creationId xmlns:a16="http://schemas.microsoft.com/office/drawing/2014/main" id="{5C70745D-7346-42E8-83C6-1B8633712E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82" y="476672"/>
            <a:ext cx="2051843" cy="1309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atlama: 8 Nokta 3">
            <a:extLst>
              <a:ext uri="{FF2B5EF4-FFF2-40B4-BE49-F238E27FC236}">
                <a16:creationId xmlns:a16="http://schemas.microsoft.com/office/drawing/2014/main" id="{49AACC44-A04B-433F-9D92-EEDA2344226F}"/>
              </a:ext>
            </a:extLst>
          </p:cNvPr>
          <p:cNvSpPr/>
          <p:nvPr/>
        </p:nvSpPr>
        <p:spPr>
          <a:xfrm>
            <a:off x="2015715" y="1913813"/>
            <a:ext cx="504057" cy="42694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Patlama: 8 Nokta 7">
            <a:extLst>
              <a:ext uri="{FF2B5EF4-FFF2-40B4-BE49-F238E27FC236}">
                <a16:creationId xmlns:a16="http://schemas.microsoft.com/office/drawing/2014/main" id="{7FDF61C3-D9C1-4F90-BF99-76B5D9F171EF}"/>
              </a:ext>
            </a:extLst>
          </p:cNvPr>
          <p:cNvSpPr/>
          <p:nvPr/>
        </p:nvSpPr>
        <p:spPr>
          <a:xfrm>
            <a:off x="236555" y="5843987"/>
            <a:ext cx="447014" cy="42694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785727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489&quot;/&gt;&lt;/object&gt;&lt;object type=&quot;3&quot; unique_id=&quot;10005&quot;&gt;&lt;property id=&quot;20148&quot; value=&quot;5&quot;/&gt;&lt;property id=&quot;20300&quot; value=&quot;Slide 2&quot;/&gt;&lt;property id=&quot;20307&quot; value=&quot;657&quot;/&gt;&lt;/object&gt;&lt;object type=&quot;3&quot; unique_id=&quot;10006&quot;&gt;&lt;property id=&quot;20148&quot; value=&quot;5&quot;/&gt;&lt;property id=&quot;20300&quot; value=&quot;Slide 3 - &amp;quot;5 YILLIK SAĞKALIM ayhan 200 yazıyor 2005 olacak barların rakamları nı kucult&amp;quot;&quot;/&gt;&lt;property id=&quot;20307&quot; value=&quot;811&quot;/&gt;&lt;/object&gt;&lt;object type=&quot;3&quot; unique_id=&quot;10007&quot;&gt;&lt;property id=&quot;20148&quot; value=&quot;5&quot;/&gt;&lt;property id=&quot;20300&quot; value=&quot;Slide 4 - &amp;quot;Reproduktif ve çocukluk çağında kanser &amp;quot;&quot;/&gt;&lt;property id=&quot;20307&quot; value=&quot;772&quot;/&gt;&lt;/object&gt;&lt;object type=&quot;3&quot; unique_id=&quot;10008&quot;&gt;&lt;property id=&quot;20148&quot; value=&quot;5&quot;/&gt;&lt;property id=&quot;20300&quot; value=&quot;Slide 5 - &amp;quot;Reproduktif  fonksiyonları tehdit eden kanser tedavileri&amp;quot;&quot;/&gt;&lt;property id=&quot;20307&quot; value=&quot;706&quot;/&gt;&lt;/object&gt;&lt;object type=&quot;3&quot; unique_id=&quot;10009&quot;&gt;&lt;property id=&quot;20148&quot; value=&quot;5&quot;/&gt;&lt;property id=&quot;20300&quot; value=&quot;Slide 6 - &amp;quot;Kemoterapi: Over yetmezliğinin pato-fizyolojisi&amp;quot;&quot;/&gt;&lt;property id=&quot;20307&quot; value=&quot;627&quot;/&gt;&lt;/object&gt;&lt;object type=&quot;3&quot; unique_id=&quot;10010&quot;&gt;&lt;property id=&quot;20148&quot; value=&quot;5&quot;/&gt;&lt;property id=&quot;20300&quot; value=&quot;Slide 7 - &amp;quot;FOLLICULAR APOPTOSIS&amp;quot;&quot;/&gt;&lt;property id=&quot;20307&quot; value=&quot;844&quot;/&gt;&lt;/object&gt;&lt;object type=&quot;3&quot; unique_id=&quot;10011&quot;&gt;&lt;property id=&quot;20148&quot; value=&quot;5&quot;/&gt;&lt;property id=&quot;20300&quot; value=&quot;Slide 8 - &amp;quot;FOLLICULAR “BURN-OUT” HYPOTHESIS&amp;quot;&quot;/&gt;&lt;property id=&quot;20307&quot; value=&quot;845&quot;/&gt;&lt;/object&gt;&lt;object type=&quot;3&quot; unique_id=&quot;10012&quot;&gt;&lt;property id=&quot;20148&quot; value=&quot;5&quot;/&gt;&lt;property id=&quot;20300&quot; value=&quot;Slide 9 - &amp;quot;Kemoterapinin overler üzerindeki etkileri&amp;quot;&quot;/&gt;&lt;property id=&quot;20307&quot; value=&quot;852&quot;/&gt;&lt;/object&gt;&lt;object type=&quot;3&quot; unique_id=&quot;10013&quot;&gt;&lt;property id=&quot;20148&quot; value=&quot;5&quot;/&gt;&lt;property id=&quot;20300&quot; value=&quot;Slide 10&quot;/&gt;&lt;property id=&quot;20307&quot; value=&quot;847&quot;/&gt;&lt;/object&gt;&lt;object type=&quot;3&quot; unique_id=&quot;10014&quot;&gt;&lt;property id=&quot;20148&quot; value=&quot;5&quot;/&gt;&lt;property id=&quot;20300&quot; value=&quot;Slide 11&quot;/&gt;&lt;property id=&quot;20307&quot; value=&quot;821&quot;/&gt;&lt;/object&gt;&lt;object type=&quot;3&quot; unique_id=&quot;10015&quot;&gt;&lt;property id=&quot;20148&quot; value=&quot;5&quot;/&gt;&lt;property id=&quot;20300&quot; value=&quot;Slide 12&quot;/&gt;&lt;property id=&quot;20307&quot; value=&quot;822&quot;/&gt;&lt;/object&gt;&lt;object type=&quot;3&quot; unique_id=&quot;10016&quot;&gt;&lt;property id=&quot;20148&quot; value=&quot;5&quot;/&gt;&lt;property id=&quot;20300&quot; value=&quot;Slide 13&quot;/&gt;&lt;property id=&quot;20307&quot; value=&quot;846&quot;/&gt;&lt;/object&gt;&lt;object type=&quot;3&quot; unique_id=&quot;10017&quot;&gt;&lt;property id=&quot;20148&quot; value=&quot;5&quot;/&gt;&lt;property id=&quot;20300&quot; value=&quot;Slide 14&quot;/&gt;&lt;property id=&quot;20307&quot; value=&quot;647&quot;/&gt;&lt;/object&gt;&lt;object type=&quot;3&quot; unique_id=&quot;10018&quot;&gt;&lt;property id=&quot;20148&quot; value=&quot;5&quot;/&gt;&lt;property id=&quot;20300&quot; value=&quot;Slide 15 - &amp;quot;‘ONKOFERTİLİTE’&amp;quot;&quot;/&gt;&lt;property id=&quot;20307&quot; value=&quot;739&quot;/&gt;&lt;/object&gt;&lt;object type=&quot;3&quot; unique_id=&quot;10019&quot;&gt;&lt;property id=&quot;20148&quot; value=&quot;5&quot;/&gt;&lt;property id=&quot;20300&quot; value=&quot;Slide 16 - &amp;quot;Eğitim ve bilgilendirmede önemli adresler….&amp;quot;&quot;/&gt;&lt;property id=&quot;20307&quot; value=&quot;715&quot;/&gt;&lt;/object&gt;&lt;object type=&quot;3&quot; unique_id=&quot;10020&quot;&gt;&lt;property id=&quot;20148&quot; value=&quot;5&quot;/&gt;&lt;property id=&quot;20300&quot; value=&quot;Slide 17 - &amp;quot;NIHCD (National Institute of Child Health and Human Development) &amp;quot;&quot;/&gt;&lt;property id=&quot;20307&quot; value=&quot;655&quot;/&gt;&lt;/object&gt;&lt;object type=&quot;3&quot; unique_id=&quot;10021&quot;&gt;&lt;property id=&quot;20148&quot; value=&quot;5&quot;/&gt;&lt;property id=&quot;20300&quot; value=&quot;Slide 18&quot;/&gt;&lt;property id=&quot;20307&quot; value=&quot;776&quot;/&gt;&lt;/object&gt;&lt;object type=&quot;3&quot; unique_id=&quot;10022&quot;&gt;&lt;property id=&quot;20148&quot; value=&quot;5&quot;/&gt;&lt;property id=&quot;20300&quot; value=&quot;Slide 19 - &amp;quot;Kadınlarda fertilite koruyucu yöntemler&amp;quot;&quot;/&gt;&lt;property id=&quot;20307&quot; value=&quot;815&quot;/&gt;&lt;/object&gt;&lt;object type=&quot;3&quot; unique_id=&quot;10023&quot;&gt;&lt;property id=&quot;20148&quot; value=&quot;5&quot;/&gt;&lt;property id=&quot;20300&quot; value=&quot;Slide 20 - &amp;quot;Fertilite koruyucu yöntemler&amp;#x0D;&amp;#x0A;Embriyo Freezing&amp;quot;&quot;/&gt;&lt;property id=&quot;20307&quot; value=&quot;667&quot;/&gt;&lt;/object&gt;&lt;object type=&quot;3&quot; unique_id=&quot;10024&quot;&gt;&lt;property id=&quot;20148&quot; value=&quot;5&quot;/&gt;&lt;property id=&quot;20300&quot; value=&quot;Slide 21&quot;/&gt;&lt;property id=&quot;20307&quot; value=&quot;819&quot;/&gt;&lt;/object&gt;&lt;object type=&quot;3&quot; unique_id=&quot;10025&quot;&gt;&lt;property id=&quot;20148&quot; value=&quot;5&quot;/&gt;&lt;property id=&quot;20300&quot; value=&quot;Slide 22 - &amp;quot;İMH Embriyo Freezing Sonuçları&amp;quot;&quot;/&gt;&lt;property id=&quot;20307&quot; value=&quot;816&quot;/&gt;&lt;/object&gt;&lt;object type=&quot;3&quot; unique_id=&quot;10026&quot;&gt;&lt;property id=&quot;20148&quot; value=&quot;5&quot;/&gt;&lt;property id=&quot;20300&quot; value=&quot;Slide 23 - &amp;quot;Kemoterapi öncesi IVF ile embriyo kriyoprezervasyonu&amp;quot;&quot;/&gt;&lt;property id=&quot;20307&quot; value=&quot;672&quot;/&gt;&lt;/object&gt;&lt;object type=&quot;3&quot; unique_id=&quot;10027&quot;&gt;&lt;property id=&quot;20148&quot; value=&quot;5&quot;/&gt;&lt;property id=&quot;20300&quot; value=&quot;Slide 24 - &amp;quot;Tedavi öncesi hormonal tedavi&amp;quot;&quot;/&gt;&lt;property id=&quot;20307&quot; value=&quot;812&quot;/&gt;&lt;/object&gt;&lt;object type=&quot;3&quot; unique_id=&quot;10028&quot;&gt;&lt;property id=&quot;20148&quot; value=&quot;5&quot;/&gt;&lt;property id=&quot;20300&quot; value=&quot;Slide 25 - &amp;quot;Kemoterapi Öncesi KOH&amp;quot;&quot;/&gt;&lt;property id=&quot;20307&quot; value=&quot;671&quot;/&gt;&lt;/object&gt;&lt;object type=&quot;3&quot; unique_id=&quot;10029&quot;&gt;&lt;property id=&quot;20148&quot; value=&quot;5&quot;/&gt;&lt;property id=&quot;20300&quot; value=&quot;Slide 26 - &amp;quot;EMBRYO FREEZING&amp;quot;&quot;/&gt;&lt;property id=&quot;20307&quot; value=&quot;800&quot;/&gt;&lt;/object&gt;&lt;object type=&quot;3&quot; unique_id=&quot;10030&quot;&gt;&lt;property id=&quot;20148&quot; value=&quot;5&quot;/&gt;&lt;property id=&quot;20300&quot; value=&quot;Slide 27 - &amp;quot;Over dokusu kriyoprezervasyonu&amp;quot;&quot;/&gt;&lt;property id=&quot;20307&quot; value=&quot;699&quot;/&gt;&lt;/object&gt;&lt;object type=&quot;3&quot; unique_id=&quot;10031&quot;&gt;&lt;property id=&quot;20148&quot; value=&quot;5&quot;/&gt;&lt;property id=&quot;20300&quot; value=&quot;Slide 28 - &amp;quot;OVER DOKU FREEZING&amp;quot;&quot;/&gt;&lt;property id=&quot;20307&quot; value=&quot;817&quot;/&gt;&lt;/object&gt;&lt;object type=&quot;3&quot; unique_id=&quot;10032&quot;&gt;&lt;property id=&quot;20148&quot; value=&quot;5&quot;/&gt;&lt;property id=&quot;20300&quot; value=&quot;Slide 29 - &amp;quot;Over doku transplantasyonu &amp;quot;&quot;/&gt;&lt;property id=&quot;20307&quot; value=&quot;681&quot;/&gt;&lt;/object&gt;&lt;object type=&quot;3&quot; unique_id=&quot;10033&quot;&gt;&lt;property id=&quot;20148&quot; value=&quot;5&quot;/&gt;&lt;property id=&quot;20300&quot; value=&quot;Slide 30 - &amp;quot;Memorial Hastanesi IVF &amp;amp; Genetik Bölümü&amp;#x0D;&amp;#x0A;Over Dokusu Kriyopreservasyon Olguları&amp;quot;&quot;/&gt;&lt;property id=&quot;20307&quot; value=&quot;808&quot;/&gt;&lt;/object&gt;&lt;object type=&quot;3&quot; unique_id=&quot;10034&quot;&gt;&lt;property id=&quot;20148&quot; value=&quot;5&quot;/&gt;&lt;property id=&quot;20300&quot; value=&quot;Slide 31 - &amp;quot;Fertilite koruyucu yöntemler Oosit freezing&amp;quot;&quot;/&gt;&lt;property id=&quot;20307&quot; value=&quot;798&quot;/&gt;&lt;/object&gt;&lt;object type=&quot;3&quot; unique_id=&quot;10035&quot;&gt;&lt;property id=&quot;20148&quot; value=&quot;5&quot;/&gt;&lt;property id=&quot;20300&quot; value=&quot;Slide 32 - &amp;quot;OOSİT KRİYOPREZERVASYONU&amp;quot;&quot;/&gt;&lt;property id=&quot;20307&quot; value=&quot;823&quot;/&gt;&lt;/object&gt;&lt;object type=&quot;3&quot; unique_id=&quot;10036&quot;&gt;&lt;property id=&quot;20148&quot; value=&quot;5&quot;/&gt;&lt;property id=&quot;20300&quot; value=&quot;Slide 33&quot;/&gt;&lt;property id=&quot;20307&quot; value=&quot;801&quot;/&gt;&lt;/object&gt;&lt;object type=&quot;3&quot; unique_id=&quot;10037&quot;&gt;&lt;property id=&quot;20148&quot; value=&quot;5&quot;/&gt;&lt;property id=&quot;20300&quot; value=&quot;Slide 34&quot;/&gt;&lt;property id=&quot;20307&quot; value=&quot;799&quot;/&gt;&lt;/object&gt;&lt;object type=&quot;3&quot; unique_id=&quot;10038&quot;&gt;&lt;property id=&quot;20148&quot; value=&quot;5&quot;/&gt;&lt;property id=&quot;20300&quot; value=&quot;Slide 35 - &amp;quot;Antral folliküllerden elde edilen immatür oositlerin in-vitro maturasyonu&amp;#x0D;&amp;#x0A;(IVM)&amp;quot;&quot;/&gt;&lt;property id=&quot;20307&quot; value=&quot;805&quot;/&gt;&lt;/object&gt;&lt;object type=&quot;3&quot; unique_id=&quot;10039&quot;&gt;&lt;property id=&quot;20148&quot; value=&quot;5&quot;/&gt;&lt;property id=&quot;20300&quot; value=&quot;Slide 36 - &amp;quot;in-vitro oosit maturasyonu ve freezing&amp;#x0D;&amp;#x0A;(IVM)&amp;quot;&quot;/&gt;&lt;property id=&quot;20307&quot; value=&quot;806&quot;/&gt;&lt;/object&gt;&lt;object type=&quot;3&quot; unique_id=&quot;10040&quot;&gt;&lt;property id=&quot;20148&quot; value=&quot;5&quot;/&gt;&lt;property id=&quot;20300&quot; value=&quot;Slide 37 - &amp;quot;IVM ve Oosit Kriyoprezervasyonu&amp;quot;&quot;/&gt;&lt;property id=&quot;20307&quot; value=&quot;824&quot;/&gt;&lt;/object&gt;&lt;object type=&quot;3&quot; unique_id=&quot;10041&quot;&gt;&lt;property id=&quot;20148&quot; value=&quot;5&quot;/&gt;&lt;property id=&quot;20300&quot; value=&quot;Slide 38 - &amp;quot;Antral folliküllerden oosit maturasyonu&amp;#x0D;&amp;#x0A;(IVM)&amp;quot;&quot;/&gt;&lt;property id=&quot;20307&quot; value=&quot;818&quot;/&gt;&lt;/object&gt;&lt;object type=&quot;3&quot; unique_id=&quot;10042&quot;&gt;&lt;property id=&quot;20148&quot; value=&quot;5&quot;/&gt;&lt;property id=&quot;20300&quot; value=&quot;Slide 39&quot;/&gt;&lt;property id=&quot;20307&quot; value=&quot;780&quot;/&gt;&lt;/object&gt;&lt;object type=&quot;3&quot; unique_id=&quot;10043&quot;&gt;&lt;property id=&quot;20148&quot; value=&quot;5&quot;/&gt;&lt;property id=&quot;20300&quot; value=&quot;Slide 40 - &amp;quot;Sperm kriyoprezervasyonu&amp;quot;&quot;/&gt;&lt;property id=&quot;20307&quot; value=&quot;781&quot;/&gt;&lt;/object&gt;&lt;object type=&quot;3&quot; unique_id=&quot;10044&quot;&gt;&lt;property id=&quot;20148&quot; value=&quot;5&quot;/&gt;&lt;property id=&quot;20300&quot; value=&quot;Slide 41 - &amp;quot;SPERM FREEZİNG&amp;quot;&quot;/&gt;&lt;property id=&quot;20307&quot; value=&quot;807&quot;/&gt;&lt;/object&gt;&lt;object type=&quot;3&quot; unique_id=&quot;10045&quot;&gt;&lt;property id=&quot;20148&quot; value=&quot;5&quot;/&gt;&lt;property id=&quot;20300&quot; value=&quot;Slide 42 - &amp;quot;GnRh Agonistleri&amp;quot;&quot;/&gt;&lt;property id=&quot;20307&quot; value=&quot;784&quot;/&gt;&lt;/object&gt;&lt;object type=&quot;3&quot; unique_id=&quot;10046&quot;&gt;&lt;property id=&quot;20148&quot; value=&quot;5&quot;/&gt;&lt;property id=&quot;20300&quot; value=&quot;Slide 43 - &amp;quot;SONUÇ&amp;quot;&quot;/&gt;&lt;property id=&quot;20307&quot; value=&quot;785&quot;/&gt;&lt;/object&gt;&lt;object type=&quot;3&quot; unique_id=&quot;10047&quot;&gt;&lt;property id=&quot;20148&quot; value=&quot;5&quot;/&gt;&lt;property id=&quot;20300&quot; value=&quot;Slide 44&quot;/&gt;&lt;property id=&quot;20307&quot; value=&quot;809&quot;/&gt;&lt;/object&gt;&lt;object type=&quot;3&quot; unique_id=&quot;10048&quot;&gt;&lt;property id=&quot;20148&quot; value=&quot;5&quot;/&gt;&lt;property id=&quot;20300&quot; value=&quot;Slide 45 - &amp;quot;Gelecekteki Uygulamalar Deneysel çalışmalar&amp;quot;&quot;/&gt;&lt;property id=&quot;20307&quot; value=&quot;814&quot;/&gt;&lt;/object&gt;&lt;object type=&quot;3&quot; unique_id=&quot;10049&quot;&gt;&lt;property id=&quot;20148&quot; value=&quot;5&quot;/&gt;&lt;property id=&quot;20300&quot; value=&quot;Slide 46&quot;/&gt;&lt;property id=&quot;20307&quot; value=&quot;788&quot;/&gt;&lt;/object&gt;&lt;object type=&quot;3&quot; unique_id=&quot;10050&quot;&gt;&lt;property id=&quot;20148&quot; value=&quot;5&quot;/&gt;&lt;property id=&quot;20300&quot; value=&quot;Slide 47&quot;/&gt;&lt;property id=&quot;20307&quot; value=&quot;833&quot;/&gt;&lt;/object&gt;&lt;object type=&quot;3&quot; unique_id=&quot;10051&quot;&gt;&lt;property id=&quot;20148&quot; value=&quot;5&quot;/&gt;&lt;property id=&quot;20300&quot; value=&quot;Slide 48&quot;/&gt;&lt;property id=&quot;20307&quot; value=&quot;841&quot;/&gt;&lt;/object&gt;&lt;object type=&quot;3&quot; unique_id=&quot;10052&quot;&gt;&lt;property id=&quot;20148&quot; value=&quot;5&quot;/&gt;&lt;property id=&quot;20300&quot; value=&quot;Slide 49&quot;/&gt;&lt;property id=&quot;20307&quot; value=&quot;832&quot;/&gt;&lt;/object&gt;&lt;object type=&quot;3&quot; unique_id=&quot;10053&quot;&gt;&lt;property id=&quot;20148&quot; value=&quot;5&quot;/&gt;&lt;property id=&quot;20300&quot; value=&quot;Slide 50&quot;/&gt;&lt;property id=&quot;20307&quot; value=&quot;842&quot;/&gt;&lt;/object&gt;&lt;object type=&quot;3&quot; unique_id=&quot;10054&quot;&gt;&lt;property id=&quot;20148&quot; value=&quot;5&quot;/&gt;&lt;property id=&quot;20300&quot; value=&quot;Slide 51 - &amp;quot;Gelecekteki Uygulamalar Deneysel çalışmalar&amp;quot;&quot;/&gt;&lt;property id=&quot;20307&quot; value=&quot;850&quot;/&gt;&lt;/object&gt;&lt;object type=&quot;3&quot; unique_id=&quot;10055&quot;&gt;&lt;property id=&quot;20148&quot; value=&quot;5&quot;/&gt;&lt;property id=&quot;20300&quot; value=&quot;Slide 52 - &amp;quot;Gelecekteki Uygulamalar Deneysel çalışmalar&amp;quot;&quot;/&gt;&lt;property id=&quot;20307&quot; value=&quot;851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1_memorial_logolu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memorial_logol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58" tIns="46030" rIns="92058" bIns="4603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Tx/>
          <a:buFontTx/>
          <a:buNone/>
          <a:tabLst/>
          <a:defRPr kumimoji="0" lang="tr-TR" sz="4400" b="1" i="0" u="none" strike="noStrike" cap="none" normalizeH="0" baseline="0" smtClean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58" tIns="46030" rIns="92058" bIns="4603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Tx/>
          <a:buFontTx/>
          <a:buNone/>
          <a:tabLst/>
          <a:defRPr kumimoji="0" lang="tr-TR" sz="4400" b="1" i="0" u="none" strike="noStrike" cap="none" normalizeH="0" baseline="0" smtClean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memorial_logolu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13">
        <a:dk1>
          <a:srgbClr val="000000"/>
        </a:dk1>
        <a:lt1>
          <a:srgbClr val="FFFFFF"/>
        </a:lt1>
        <a:dk2>
          <a:srgbClr val="0000CC"/>
        </a:dk2>
        <a:lt2>
          <a:srgbClr val="FFFF00"/>
        </a:lt2>
        <a:accent1>
          <a:srgbClr val="BBE0E3"/>
        </a:accent1>
        <a:accent2>
          <a:srgbClr val="333399"/>
        </a:accent2>
        <a:accent3>
          <a:srgbClr val="AAAAE2"/>
        </a:accent3>
        <a:accent4>
          <a:srgbClr val="DADAD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emorial_logolu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memorial_logol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58" tIns="46030" rIns="92058" bIns="4603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Tx/>
          <a:buFontTx/>
          <a:buNone/>
          <a:tabLst/>
          <a:defRPr kumimoji="0" lang="tr-TR" sz="4400" b="1" i="0" u="none" strike="noStrike" cap="none" normalizeH="0" baseline="0" smtClean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58" tIns="46030" rIns="92058" bIns="4603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Tx/>
          <a:buFontTx/>
          <a:buNone/>
          <a:tabLst/>
          <a:defRPr kumimoji="0" lang="tr-TR" sz="4400" b="1" i="0" u="none" strike="noStrike" cap="none" normalizeH="0" baseline="0" smtClean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memorial_logolu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13">
        <a:dk1>
          <a:srgbClr val="000000"/>
        </a:dk1>
        <a:lt1>
          <a:srgbClr val="FFFFFF"/>
        </a:lt1>
        <a:dk2>
          <a:srgbClr val="0000CC"/>
        </a:dk2>
        <a:lt2>
          <a:srgbClr val="FFFF00"/>
        </a:lt2>
        <a:accent1>
          <a:srgbClr val="BBE0E3"/>
        </a:accent1>
        <a:accent2>
          <a:srgbClr val="333399"/>
        </a:accent2>
        <a:accent3>
          <a:srgbClr val="AAAAE2"/>
        </a:accent3>
        <a:accent4>
          <a:srgbClr val="DADAD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emorial_logolu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memorial_logol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58" tIns="46030" rIns="92058" bIns="4603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Tx/>
          <a:buFontTx/>
          <a:buNone/>
          <a:tabLst/>
          <a:defRPr kumimoji="0" lang="tr-TR" sz="4400" b="1" i="0" u="none" strike="noStrike" cap="none" normalizeH="0" baseline="0" smtClean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58" tIns="46030" rIns="92058" bIns="4603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Tx/>
          <a:buFontTx/>
          <a:buNone/>
          <a:tabLst/>
          <a:defRPr kumimoji="0" lang="tr-TR" sz="4400" b="1" i="0" u="none" strike="noStrike" cap="none" normalizeH="0" baseline="0" smtClean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memorial_logolu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morial_logolu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morial_logolu 13">
        <a:dk1>
          <a:srgbClr val="000000"/>
        </a:dk1>
        <a:lt1>
          <a:srgbClr val="FFFFFF"/>
        </a:lt1>
        <a:dk2>
          <a:srgbClr val="0000CC"/>
        </a:dk2>
        <a:lt2>
          <a:srgbClr val="FFFF00"/>
        </a:lt2>
        <a:accent1>
          <a:srgbClr val="BBE0E3"/>
        </a:accent1>
        <a:accent2>
          <a:srgbClr val="333399"/>
        </a:accent2>
        <a:accent3>
          <a:srgbClr val="AAAAE2"/>
        </a:accent3>
        <a:accent4>
          <a:srgbClr val="DADAD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el">
  <a:themeElements>
    <a:clrScheme name="Temel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DF5327"/>
      </a:accent1>
      <a:accent2>
        <a:srgbClr val="A6B7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38383"/>
      </a:accent6>
      <a:hlink>
        <a:srgbClr val="F59E00"/>
      </a:hlink>
      <a:folHlink>
        <a:srgbClr val="B2B2B2"/>
      </a:folHlink>
    </a:clrScheme>
    <a:fontScheme name="Tem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mel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ppt/theme/theme6.xml><?xml version="1.0" encoding="utf-8"?>
<a:theme xmlns:a="http://schemas.openxmlformats.org/drawingml/2006/main" name="Ofis Teması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728</Words>
  <Application>Microsoft Office PowerPoint</Application>
  <PresentationFormat>Ekran Gösterisi (4:3)</PresentationFormat>
  <Paragraphs>139</Paragraphs>
  <Slides>23</Slides>
  <Notes>5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7</vt:i4>
      </vt:variant>
      <vt:variant>
        <vt:lpstr>Tema</vt:lpstr>
      </vt:variant>
      <vt:variant>
        <vt:i4>5</vt:i4>
      </vt:variant>
      <vt:variant>
        <vt:lpstr>Slayt Başlıkları</vt:lpstr>
      </vt:variant>
      <vt:variant>
        <vt:i4>23</vt:i4>
      </vt:variant>
    </vt:vector>
  </HeadingPairs>
  <TitlesOfParts>
    <vt:vector size="35" baseType="lpstr">
      <vt:lpstr>Arial</vt:lpstr>
      <vt:lpstr>Calibri</vt:lpstr>
      <vt:lpstr>Calibri Light</vt:lpstr>
      <vt:lpstr>Corbel</vt:lpstr>
      <vt:lpstr>Tahoma</vt:lpstr>
      <vt:lpstr>Times New Roman</vt:lpstr>
      <vt:lpstr>Wingdings 2</vt:lpstr>
      <vt:lpstr>1_memorial_logolu</vt:lpstr>
      <vt:lpstr>2_memorial_logolu</vt:lpstr>
      <vt:lpstr>3_memorial_logolu</vt:lpstr>
      <vt:lpstr>HDOfficeLightV0</vt:lpstr>
      <vt:lpstr>Temel</vt:lpstr>
      <vt:lpstr>ENDOMETRİOMA’NIN MEDİKAL TEDAVİSİNDE  ORAL KONTRASEPTİFLER  KULLANILMALI!</vt:lpstr>
      <vt:lpstr>ENDOMETRİOMA </vt:lpstr>
      <vt:lpstr>ENDOMETRİOMA OLGUSUNDA YÖNETİM</vt:lpstr>
      <vt:lpstr>HANGİ ENDOMETRİOMA OLGUSUNDA  MEDİKAL TEDAVİ?</vt:lpstr>
      <vt:lpstr>HANGİ ENDOMETRİOMA OLGUSUNDA OCP?  </vt:lpstr>
      <vt:lpstr>PowerPoint Sunusu</vt:lpstr>
      <vt:lpstr>ENDOMETRİOMA’DA OCP MEKANİZMA </vt:lpstr>
      <vt:lpstr>PowerPoint Sunusu</vt:lpstr>
      <vt:lpstr>ESHRE Guideline (2014) </vt:lpstr>
      <vt:lpstr>PowerPoint Sunusu</vt:lpstr>
      <vt:lpstr>PowerPoint Sunusu</vt:lpstr>
      <vt:lpstr>PowerPoint Sunusu</vt:lpstr>
      <vt:lpstr>PowerPoint Sunusu</vt:lpstr>
      <vt:lpstr>PowerPoint Sunusu</vt:lpstr>
      <vt:lpstr>NEDEN OCP?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ÖZET</vt:lpstr>
      <vt:lpstr>DİKKATİNİZ İÇİN TEŞEKKÜRLER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ENDOMETRİOMA’NIN MEDİKAL TEDAVİSİNDE  ORAL KONTRASEPTİFLER  KULLANILMALI!</dc:title>
  <dc:creator>hasan özdem</dc:creator>
  <cp:lastModifiedBy>hasan özdem</cp:lastModifiedBy>
  <cp:revision>27</cp:revision>
  <dcterms:created xsi:type="dcterms:W3CDTF">2019-10-17T20:54:16Z</dcterms:created>
  <dcterms:modified xsi:type="dcterms:W3CDTF">2019-10-20T00:11:42Z</dcterms:modified>
</cp:coreProperties>
</file>